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2" r:id="rId3"/>
    <p:sldId id="310" r:id="rId4"/>
    <p:sldId id="313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81" r:id="rId15"/>
    <p:sldId id="279" r:id="rId16"/>
    <p:sldId id="280" r:id="rId17"/>
    <p:sldId id="349" r:id="rId18"/>
    <p:sldId id="350" r:id="rId19"/>
    <p:sldId id="351" r:id="rId20"/>
    <p:sldId id="314" r:id="rId21"/>
    <p:sldId id="315" r:id="rId22"/>
    <p:sldId id="316" r:id="rId23"/>
    <p:sldId id="278" r:id="rId24"/>
    <p:sldId id="352" r:id="rId25"/>
    <p:sldId id="361" r:id="rId26"/>
    <p:sldId id="374" r:id="rId27"/>
    <p:sldId id="353" r:id="rId28"/>
    <p:sldId id="354" r:id="rId29"/>
    <p:sldId id="355" r:id="rId30"/>
    <p:sldId id="357" r:id="rId31"/>
    <p:sldId id="358" r:id="rId32"/>
    <p:sldId id="32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emf"/><Relationship Id="rId5" Type="http://schemas.openxmlformats.org/officeDocument/2006/relationships/image" Target="../media/image57.emf"/><Relationship Id="rId4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e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7.e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emf"/><Relationship Id="rId4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e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7.emf"/><Relationship Id="rId11" Type="http://schemas.openxmlformats.org/officeDocument/2006/relationships/image" Target="../media/image22.wmf"/><Relationship Id="rId5" Type="http://schemas.openxmlformats.org/officeDocument/2006/relationships/image" Target="../media/image9.emf"/><Relationship Id="rId10" Type="http://schemas.openxmlformats.org/officeDocument/2006/relationships/image" Target="../media/image21.wmf"/><Relationship Id="rId4" Type="http://schemas.openxmlformats.org/officeDocument/2006/relationships/image" Target="../media/image16.w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ADB2C0-4BA1-49FE-BEF5-ECF171FE2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90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5E74-1DC5-4E8A-AF69-B31D06CCB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9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5F4E6-8232-423F-B0B5-BB0EA5B5D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1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2099-B8F9-4AA0-830D-F39B72D16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39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8D29A-1363-43C0-81F5-E54D8448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50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CE113-A731-4D61-979C-2C12E7543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5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38C0B-5AC0-4FA5-9ADE-9784D764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3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53F9F-1087-49E6-B333-7C9D2EB2C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8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BB1D5-8B0A-42EC-8E6A-DB157E9C0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2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2D61-E01C-4F38-880A-37E426C4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60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89FF-3D33-4CD5-88D2-9454D79B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7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F28E-E6DA-4CF5-8622-DE1665200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5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4E11-87B2-4372-B71D-61B0684AE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3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BA39-1FBE-4487-A3EA-558A779B1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4509-2AA2-47D3-8315-1FCDD2FD5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14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E87F8-A594-4717-BA74-95F82E58D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DC648-911F-420F-8AC2-743364EDD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1.e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oleObject" Target="../embeddings/oleObject11.bin"/><Relationship Id="rId21" Type="http://schemas.openxmlformats.org/officeDocument/2006/relationships/image" Target="../media/image20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9.emf"/><Relationship Id="rId17" Type="http://schemas.openxmlformats.org/officeDocument/2006/relationships/image" Target="../media/image18.wmf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5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7.emf"/><Relationship Id="rId23" Type="http://schemas.openxmlformats.org/officeDocument/2006/relationships/image" Target="../media/image21.wmf"/><Relationship Id="rId28" Type="http://schemas.openxmlformats.org/officeDocument/2006/relationships/oleObject" Target="../embeddings/oleObject23.bin"/><Relationship Id="rId10" Type="http://schemas.openxmlformats.org/officeDocument/2006/relationships/image" Target="../media/image16.wmf"/><Relationship Id="rId19" Type="http://schemas.openxmlformats.org/officeDocument/2006/relationships/image" Target="../media/image19.wmf"/><Relationship Id="rId31" Type="http://schemas.openxmlformats.org/officeDocument/2006/relationships/image" Target="../media/image25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3.wmf"/><Relationship Id="rId30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image" Target="../media/image11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3.wmf"/><Relationship Id="rId3" Type="http://schemas.openxmlformats.org/officeDocument/2006/relationships/oleObject" Target="../embeddings/oleObject30.bin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31.bin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9.wmf"/><Relationship Id="rId1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11.emf"/><Relationship Id="rId10" Type="http://schemas.openxmlformats.org/officeDocument/2006/relationships/image" Target="../media/image38.wmf"/><Relationship Id="rId19" Type="http://schemas.openxmlformats.org/officeDocument/2006/relationships/image" Target="../media/image42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1.bin"/><Relationship Id="rId3" Type="http://schemas.openxmlformats.org/officeDocument/2006/relationships/oleObject" Target="../embeddings/oleObject44.bin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6.wmf"/><Relationship Id="rId5" Type="http://schemas.openxmlformats.org/officeDocument/2006/relationships/image" Target="../media/image11.e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0.wmf"/><Relationship Id="rId4" Type="http://schemas.openxmlformats.org/officeDocument/2006/relationships/image" Target="../media/image43.emf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11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56.w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7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11" Type="http://schemas.openxmlformats.org/officeDocument/2006/relationships/image" Target="../media/image11.e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9.bin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11.emf"/><Relationship Id="rId4" Type="http://schemas.openxmlformats.org/officeDocument/2006/relationships/image" Target="../media/image68.wmf"/><Relationship Id="rId9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76.wmf"/><Relationship Id="rId26" Type="http://schemas.openxmlformats.org/officeDocument/2006/relationships/image" Target="../media/image79.w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83.wmf"/><Relationship Id="rId32" Type="http://schemas.openxmlformats.org/officeDocument/2006/relationships/image" Target="../media/image82.w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image" Target="../media/image11.emf"/><Relationship Id="rId28" Type="http://schemas.openxmlformats.org/officeDocument/2006/relationships/image" Target="../media/image80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5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8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87.wmf"/><Relationship Id="rId3" Type="http://schemas.openxmlformats.org/officeDocument/2006/relationships/image" Target="../media/image88.png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1.emf"/><Relationship Id="rId5" Type="http://schemas.openxmlformats.org/officeDocument/2006/relationships/image" Target="../media/image84.emf"/><Relationship Id="rId10" Type="http://schemas.openxmlformats.org/officeDocument/2006/relationships/image" Target="../media/image89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emf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96.wmf"/><Relationship Id="rId3" Type="http://schemas.openxmlformats.org/officeDocument/2006/relationships/image" Target="../media/image11.e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94.bin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95.wmf"/><Relationship Id="rId5" Type="http://schemas.openxmlformats.org/officeDocument/2006/relationships/image" Target="../media/image93.wmf"/><Relationship Id="rId15" Type="http://schemas.openxmlformats.org/officeDocument/2006/relationships/image" Target="../media/image97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9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103.emf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4.emf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08.wmf"/><Relationship Id="rId3" Type="http://schemas.openxmlformats.org/officeDocument/2006/relationships/image" Target="../media/image109.e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7.wmf"/><Relationship Id="rId5" Type="http://schemas.openxmlformats.org/officeDocument/2006/relationships/image" Target="../media/image111.emf"/><Relationship Id="rId10" Type="http://schemas.openxmlformats.org/officeDocument/2006/relationships/oleObject" Target="../embeddings/oleObject101.bin"/><Relationship Id="rId4" Type="http://schemas.openxmlformats.org/officeDocument/2006/relationships/image" Target="../media/image110.emf"/><Relationship Id="rId9" Type="http://schemas.openxmlformats.org/officeDocument/2006/relationships/image" Target="../media/image106.wmf"/><Relationship Id="rId1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13" Type="http://schemas.openxmlformats.org/officeDocument/2006/relationships/image" Target="../media/image114.w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12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8.emf"/><Relationship Id="rId11" Type="http://schemas.openxmlformats.org/officeDocument/2006/relationships/image" Target="../media/image113.wmf"/><Relationship Id="rId5" Type="http://schemas.openxmlformats.org/officeDocument/2006/relationships/image" Target="../media/image117.emf"/><Relationship Id="rId10" Type="http://schemas.openxmlformats.org/officeDocument/2006/relationships/oleObject" Target="../embeddings/oleObject104.bin"/><Relationship Id="rId4" Type="http://schemas.openxmlformats.org/officeDocument/2006/relationships/image" Target="../media/image116.emf"/><Relationship Id="rId9" Type="http://schemas.openxmlformats.org/officeDocument/2006/relationships/image" Target="../media/image112.wmf"/><Relationship Id="rId1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27.wmf"/><Relationship Id="rId3" Type="http://schemas.openxmlformats.org/officeDocument/2006/relationships/oleObject" Target="../embeddings/oleObject106.bin"/><Relationship Id="rId21" Type="http://schemas.openxmlformats.org/officeDocument/2006/relationships/image" Target="../media/image11.emf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14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2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122.bin"/><Relationship Id="rId3" Type="http://schemas.openxmlformats.org/officeDocument/2006/relationships/image" Target="../media/image138.emf"/><Relationship Id="rId21" Type="http://schemas.openxmlformats.org/officeDocument/2006/relationships/image" Target="../media/image137.wmf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1.bin"/><Relationship Id="rId20" Type="http://schemas.openxmlformats.org/officeDocument/2006/relationships/oleObject" Target="../embeddings/oleObject123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32.wmf"/><Relationship Id="rId5" Type="http://schemas.openxmlformats.org/officeDocument/2006/relationships/image" Target="../media/image129.wmf"/><Relationship Id="rId15" Type="http://schemas.openxmlformats.org/officeDocument/2006/relationships/image" Target="../media/image134.wmf"/><Relationship Id="rId10" Type="http://schemas.openxmlformats.org/officeDocument/2006/relationships/oleObject" Target="../embeddings/oleObject118.bin"/><Relationship Id="rId19" Type="http://schemas.openxmlformats.org/officeDocument/2006/relationships/image" Target="../media/image136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120.bin"/><Relationship Id="rId22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FDF6EB-AE5C-4F6B-AA6E-606DCACEF87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>
                <a:solidFill>
                  <a:srgbClr val="FFFF00"/>
                </a:solidFill>
              </a:rPr>
              <a:t>Моделирование и оптимизация в системах и сетях </a:t>
            </a:r>
            <a:r>
              <a:rPr lang="ru-RU" altLang="ru-RU" sz="4000" dirty="0" smtClean="0">
                <a:solidFill>
                  <a:srgbClr val="FFFF00"/>
                </a:solidFill>
              </a:rPr>
              <a:t>электросвязи</a:t>
            </a:r>
            <a:r>
              <a:rPr lang="en-US" altLang="ru-RU" sz="4000" dirty="0" smtClean="0">
                <a:solidFill>
                  <a:srgbClr val="FFFF00"/>
                </a:solidFill>
              </a:rPr>
              <a:t/>
            </a:r>
            <a:br>
              <a:rPr lang="en-US" altLang="ru-RU" sz="4000" dirty="0" smtClean="0">
                <a:solidFill>
                  <a:srgbClr val="FFFF00"/>
                </a:solidFill>
              </a:rPr>
            </a:br>
            <a:r>
              <a:rPr lang="ru-RU" altLang="ru-RU" sz="2800" b="1" dirty="0">
                <a:solidFill>
                  <a:srgbClr val="0000FF"/>
                </a:solidFill>
              </a:rPr>
              <a:t>Раздел 1</a:t>
            </a:r>
            <a:r>
              <a:rPr lang="ru-RU" altLang="ru-RU" sz="4000" dirty="0">
                <a:solidFill>
                  <a:srgbClr val="0000FF"/>
                </a:solidFill>
              </a:rPr>
              <a:t/>
            </a:r>
            <a:br>
              <a:rPr lang="ru-RU" altLang="ru-RU" sz="4000" dirty="0">
                <a:solidFill>
                  <a:srgbClr val="0000FF"/>
                </a:solidFill>
              </a:rPr>
            </a:br>
            <a:r>
              <a:rPr lang="ru-RU" altLang="ru-RU" sz="2400" dirty="0">
                <a:solidFill>
                  <a:srgbClr val="0000FF"/>
                </a:solidFill>
              </a:rPr>
              <a:t>Предметная область и методы моделирования </a:t>
            </a:r>
            <a:r>
              <a:rPr lang="ru-RU" altLang="ru-RU" sz="2400" dirty="0" smtClean="0">
                <a:solidFill>
                  <a:srgbClr val="0000FF"/>
                </a:solidFill>
              </a:rPr>
              <a:t>оптимизируемой </a:t>
            </a:r>
            <a:r>
              <a:rPr lang="ru-RU" altLang="ru-RU" sz="2400" dirty="0">
                <a:solidFill>
                  <a:srgbClr val="0000FF"/>
                </a:solidFill>
              </a:rPr>
              <a:t>системы</a:t>
            </a:r>
            <a:r>
              <a:rPr lang="ru-RU" altLang="ru-RU" sz="4000" dirty="0" smtClean="0">
                <a:solidFill>
                  <a:srgbClr val="0000FF"/>
                </a:solidFill>
              </a:rPr>
              <a:t/>
            </a:r>
            <a:br>
              <a:rPr lang="ru-RU" altLang="ru-RU" sz="4000" dirty="0" smtClean="0">
                <a:solidFill>
                  <a:srgbClr val="0000FF"/>
                </a:solidFill>
              </a:rPr>
            </a:br>
            <a:endParaRPr lang="ru-RU" altLang="ru-RU" sz="4000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088"/>
            <a:ext cx="6400800" cy="8636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(МОССЭС)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127625" y="5032375"/>
            <a:ext cx="3730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</a:rPr>
              <a:t>Парамонов Александр Иванович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FFFF00"/>
                </a:solidFill>
              </a:rPr>
              <a:t>alex-in-spb@yandex.ru</a:t>
            </a:r>
            <a:endParaRPr lang="ru-RU" alt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F36BBB-E189-4F4C-987B-4E7992FDAF3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333375"/>
            <a:ext cx="3887788" cy="720725"/>
          </a:xfrm>
        </p:spPr>
        <p:txBody>
          <a:bodyPr/>
          <a:lstStyle/>
          <a:p>
            <a:pPr eaLnBrk="1" hangingPunct="1"/>
            <a:r>
              <a:rPr lang="en-US" altLang="ru-RU" sz="2000" smtClean="0"/>
              <a:t>M/M/V</a:t>
            </a:r>
            <a:r>
              <a:rPr lang="ru-RU" altLang="ru-RU" sz="2000" smtClean="0"/>
              <a:t> (ДО с потерями)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/>
        </p:nvGraphicFramePr>
        <p:xfrm>
          <a:off x="1258888" y="3425825"/>
          <a:ext cx="18732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8" name="Формула" r:id="rId3" imgW="1206500" imgH="838200" progId="Equation.3">
                  <p:embed/>
                </p:oleObj>
              </mc:Choice>
              <mc:Fallback>
                <p:oleObj name="Формула" r:id="rId3" imgW="1206500" imgH="83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5825"/>
                        <a:ext cx="187325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797300" y="3141663"/>
            <a:ext cx="1995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1 </a:t>
            </a:r>
            <a:r>
              <a:rPr lang="ru-RU" altLang="ru-RU" sz="1400" b="1"/>
              <a:t>Формула Эрланга </a:t>
            </a:r>
            <a:endParaRPr lang="ru-RU" altLang="ru-RU" sz="1800" b="1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489" name="Object 8"/>
          <p:cNvGraphicFramePr>
            <a:graphicFrameLocks noChangeAspect="1"/>
          </p:cNvGraphicFramePr>
          <p:nvPr/>
        </p:nvGraphicFramePr>
        <p:xfrm>
          <a:off x="3154363" y="2513013"/>
          <a:ext cx="20875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9" name="Формула" r:id="rId5" imgW="1168400" imgH="228600" progId="Equation.3">
                  <p:embed/>
                </p:oleObj>
              </mc:Choice>
              <mc:Fallback>
                <p:oleObj name="Формула" r:id="rId5" imgW="1168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2513013"/>
                        <a:ext cx="208756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491" name="Object 10"/>
          <p:cNvGraphicFramePr>
            <a:graphicFrameLocks noChangeAspect="1"/>
          </p:cNvGraphicFramePr>
          <p:nvPr/>
        </p:nvGraphicFramePr>
        <p:xfrm>
          <a:off x="5318125" y="2387600"/>
          <a:ext cx="684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0" name="Формула" r:id="rId7" imgW="444307" imgH="393529" progId="Equation.3">
                  <p:embed/>
                </p:oleObj>
              </mc:Choice>
              <mc:Fallback>
                <p:oleObj name="Формула" r:id="rId7" imgW="444307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2387600"/>
                        <a:ext cx="684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1835150" y="4292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493" name="Object 12"/>
          <p:cNvGraphicFramePr>
            <a:graphicFrameLocks noChangeAspect="1"/>
          </p:cNvGraphicFramePr>
          <p:nvPr/>
        </p:nvGraphicFramePr>
        <p:xfrm>
          <a:off x="6181725" y="2514600"/>
          <a:ext cx="212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1" name="Формула" r:id="rId9" imgW="114102" imgH="177492" progId="Equation.3">
                  <p:embed/>
                </p:oleObj>
              </mc:Choice>
              <mc:Fallback>
                <p:oleObj name="Формула" r:id="rId9" imgW="114102" imgH="17749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514600"/>
                        <a:ext cx="21272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13"/>
          <p:cNvGraphicFramePr>
            <a:graphicFrameLocks noGrp="1" noChangeAspect="1"/>
          </p:cNvGraphicFramePr>
          <p:nvPr>
            <p:ph idx="4294967295"/>
          </p:nvPr>
        </p:nvGraphicFramePr>
        <p:xfrm>
          <a:off x="395288" y="981075"/>
          <a:ext cx="4281487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2" name="Visio" r:id="rId11" imgW="4281297" imgH="1154582" progId="Visio.Drawing.11">
                  <p:embed/>
                </p:oleObj>
              </mc:Choice>
              <mc:Fallback>
                <p:oleObj name="Visio" r:id="rId11" imgW="4281297" imgH="1154582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4281487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917575" y="3141663"/>
            <a:ext cx="3013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Вероятность потерь вызовов</a:t>
            </a:r>
          </a:p>
        </p:txBody>
      </p:sp>
      <p:graphicFrame>
        <p:nvGraphicFramePr>
          <p:cNvPr id="20497" name="Object 18"/>
          <p:cNvGraphicFramePr>
            <a:graphicFrameLocks noChangeAspect="1"/>
          </p:cNvGraphicFramePr>
          <p:nvPr/>
        </p:nvGraphicFramePr>
        <p:xfrm>
          <a:off x="1187450" y="4729163"/>
          <a:ext cx="32051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3" name="Visio" r:id="rId14" imgW="3205734" imgH="789051" progId="Visio.Drawing.11">
                  <p:embed/>
                </p:oleObj>
              </mc:Choice>
              <mc:Fallback>
                <p:oleObj name="Visio" r:id="rId14" imgW="3205734" imgH="789051" progId="Visio.Drawing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29163"/>
                        <a:ext cx="3205163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9"/>
          <p:cNvGraphicFramePr>
            <a:graphicFrameLocks noChangeAspect="1"/>
          </p:cNvGraphicFramePr>
          <p:nvPr/>
        </p:nvGraphicFramePr>
        <p:xfrm>
          <a:off x="4802188" y="4832350"/>
          <a:ext cx="22177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4" name="Формула" r:id="rId16" imgW="1244600" imgH="431800" progId="Equation.3">
                  <p:embed/>
                </p:oleObj>
              </mc:Choice>
              <mc:Fallback>
                <p:oleObj name="Формула" r:id="rId16" imgW="1244600" imgH="431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4832350"/>
                        <a:ext cx="2217737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Line 2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0501" name="Object 12"/>
          <p:cNvGraphicFramePr>
            <a:graphicFrameLocks noChangeAspect="1"/>
          </p:cNvGraphicFramePr>
          <p:nvPr/>
        </p:nvGraphicFramePr>
        <p:xfrm>
          <a:off x="3467100" y="3648075"/>
          <a:ext cx="2778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5" name="Формула" r:id="rId18" imgW="139579" imgH="164957" progId="Equation.3">
                  <p:embed/>
                </p:oleObj>
              </mc:Choice>
              <mc:Fallback>
                <p:oleObj name="Формула" r:id="rId18" imgW="139579" imgH="16495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3648075"/>
                        <a:ext cx="2778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Rectangle 6"/>
          <p:cNvSpPr>
            <a:spLocks noChangeArrowheads="1"/>
          </p:cNvSpPr>
          <p:nvPr/>
        </p:nvSpPr>
        <p:spPr bwMode="auto">
          <a:xfrm>
            <a:off x="3779838" y="3679825"/>
            <a:ext cx="23415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Интенсивность нагрузки (Эрл)</a:t>
            </a:r>
          </a:p>
        </p:txBody>
      </p:sp>
      <p:graphicFrame>
        <p:nvGraphicFramePr>
          <p:cNvPr id="20503" name="Object 12"/>
          <p:cNvGraphicFramePr>
            <a:graphicFrameLocks noChangeAspect="1"/>
          </p:cNvGraphicFramePr>
          <p:nvPr/>
        </p:nvGraphicFramePr>
        <p:xfrm>
          <a:off x="3492500" y="4017963"/>
          <a:ext cx="2270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6" name="Формула" r:id="rId20" imgW="114201" imgH="139579" progId="Equation.3">
                  <p:embed/>
                </p:oleObj>
              </mc:Choice>
              <mc:Fallback>
                <p:oleObj name="Формула" r:id="rId20" imgW="114201" imgH="13957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017963"/>
                        <a:ext cx="22701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Rectangle 6"/>
          <p:cNvSpPr>
            <a:spLocks noChangeArrowheads="1"/>
          </p:cNvSpPr>
          <p:nvPr/>
        </p:nvSpPr>
        <p:spPr bwMode="auto">
          <a:xfrm>
            <a:off x="3779838" y="4024313"/>
            <a:ext cx="3179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Число обслуживающих устройств (линий)</a:t>
            </a:r>
          </a:p>
        </p:txBody>
      </p:sp>
      <p:graphicFrame>
        <p:nvGraphicFramePr>
          <p:cNvPr id="20505" name="Object 12"/>
          <p:cNvGraphicFramePr>
            <a:graphicFrameLocks noChangeAspect="1"/>
          </p:cNvGraphicFramePr>
          <p:nvPr/>
        </p:nvGraphicFramePr>
        <p:xfrm>
          <a:off x="1125538" y="5584825"/>
          <a:ext cx="3540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7" name="Формула" r:id="rId22" imgW="177646" imgH="228402" progId="Equation.3">
                  <p:embed/>
                </p:oleObj>
              </mc:Choice>
              <mc:Fallback>
                <p:oleObj name="Формула" r:id="rId22" imgW="177646" imgH="22840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5584825"/>
                        <a:ext cx="3540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Rectangle 6"/>
          <p:cNvSpPr>
            <a:spLocks noChangeArrowheads="1"/>
          </p:cNvSpPr>
          <p:nvPr/>
        </p:nvSpPr>
        <p:spPr bwMode="auto">
          <a:xfrm>
            <a:off x="1476375" y="5680075"/>
            <a:ext cx="2854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Вероятность потерь на </a:t>
            </a:r>
            <a:r>
              <a:rPr lang="en-US" altLang="ru-RU" sz="1200" i="1"/>
              <a:t>i</a:t>
            </a:r>
            <a:r>
              <a:rPr lang="en-US" altLang="ru-RU" sz="1200"/>
              <a:t> </a:t>
            </a:r>
            <a:r>
              <a:rPr lang="ru-RU" altLang="ru-RU" sz="1200"/>
              <a:t>участке сети</a:t>
            </a:r>
          </a:p>
        </p:txBody>
      </p:sp>
      <p:graphicFrame>
        <p:nvGraphicFramePr>
          <p:cNvPr id="20507" name="Object 12"/>
          <p:cNvGraphicFramePr>
            <a:graphicFrameLocks noChangeAspect="1"/>
          </p:cNvGraphicFramePr>
          <p:nvPr/>
        </p:nvGraphicFramePr>
        <p:xfrm>
          <a:off x="1189038" y="6096000"/>
          <a:ext cx="2270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8" name="Формула" r:id="rId24" imgW="114102" imgH="126780" progId="Equation.3">
                  <p:embed/>
                </p:oleObj>
              </mc:Choice>
              <mc:Fallback>
                <p:oleObj name="Формула" r:id="rId24" imgW="114102" imgH="1267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6096000"/>
                        <a:ext cx="22701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Rectangle 6"/>
          <p:cNvSpPr>
            <a:spLocks noChangeArrowheads="1"/>
          </p:cNvSpPr>
          <p:nvPr/>
        </p:nvSpPr>
        <p:spPr bwMode="auto">
          <a:xfrm>
            <a:off x="1476375" y="6089650"/>
            <a:ext cx="1652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Число участков сети</a:t>
            </a:r>
          </a:p>
        </p:txBody>
      </p:sp>
      <p:sp>
        <p:nvSpPr>
          <p:cNvPr id="20509" name="Rectangle 17"/>
          <p:cNvSpPr>
            <a:spLocks noChangeArrowheads="1"/>
          </p:cNvSpPr>
          <p:nvPr/>
        </p:nvSpPr>
        <p:spPr bwMode="auto">
          <a:xfrm>
            <a:off x="569913" y="2219325"/>
            <a:ext cx="2144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Простейший поток вызовов</a:t>
            </a:r>
          </a:p>
        </p:txBody>
      </p:sp>
      <p:graphicFrame>
        <p:nvGraphicFramePr>
          <p:cNvPr id="20510" name="Object 8"/>
          <p:cNvGraphicFramePr>
            <a:graphicFrameLocks noChangeAspect="1"/>
          </p:cNvGraphicFramePr>
          <p:nvPr/>
        </p:nvGraphicFramePr>
        <p:xfrm>
          <a:off x="625475" y="2514600"/>
          <a:ext cx="21605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9" name="Формула" r:id="rId26" imgW="1168400" imgH="228600" progId="Equation.3">
                  <p:embed/>
                </p:oleObj>
              </mc:Choice>
              <mc:Fallback>
                <p:oleObj name="Формула" r:id="rId26" imgW="11684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514600"/>
                        <a:ext cx="21605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Rectangle 17"/>
          <p:cNvSpPr>
            <a:spLocks noChangeArrowheads="1"/>
          </p:cNvSpPr>
          <p:nvPr/>
        </p:nvSpPr>
        <p:spPr bwMode="auto">
          <a:xfrm>
            <a:off x="3128963" y="2205038"/>
            <a:ext cx="4538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Экспоненциальное распределение времени обслуживания</a:t>
            </a:r>
          </a:p>
        </p:txBody>
      </p:sp>
      <p:graphicFrame>
        <p:nvGraphicFramePr>
          <p:cNvPr id="20512" name="Объект 1"/>
          <p:cNvGraphicFramePr>
            <a:graphicFrameLocks noChangeAspect="1"/>
          </p:cNvGraphicFramePr>
          <p:nvPr/>
        </p:nvGraphicFramePr>
        <p:xfrm>
          <a:off x="5273675" y="928688"/>
          <a:ext cx="2349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0" name="Формула" r:id="rId28" imgW="101424" imgH="126780" progId="Equation.3">
                  <p:embed/>
                </p:oleObj>
              </mc:Choice>
              <mc:Fallback>
                <p:oleObj name="Формула" r:id="rId28" imgW="101424" imgH="12678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675" y="928688"/>
                        <a:ext cx="23495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Rectangle 6"/>
          <p:cNvSpPr>
            <a:spLocks noChangeArrowheads="1"/>
          </p:cNvSpPr>
          <p:nvPr/>
        </p:nvSpPr>
        <p:spPr bwMode="auto">
          <a:xfrm>
            <a:off x="5589588" y="981075"/>
            <a:ext cx="189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Интенсивность вызовов</a:t>
            </a:r>
          </a:p>
        </p:txBody>
      </p:sp>
      <p:graphicFrame>
        <p:nvGraphicFramePr>
          <p:cNvPr id="20514" name="Объект 33"/>
          <p:cNvGraphicFramePr>
            <a:graphicFrameLocks noChangeAspect="1"/>
          </p:cNvGraphicFramePr>
          <p:nvPr/>
        </p:nvGraphicFramePr>
        <p:xfrm>
          <a:off x="5281613" y="1204913"/>
          <a:ext cx="2635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1" name="Формула" r:id="rId30" imgW="114102" imgH="126780" progId="Equation.3">
                  <p:embed/>
                </p:oleObj>
              </mc:Choice>
              <mc:Fallback>
                <p:oleObj name="Формула" r:id="rId30" imgW="114102" imgH="126780" progId="Equation.3">
                  <p:embed/>
                  <p:pic>
                    <p:nvPicPr>
                      <p:cNvPr id="0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204913"/>
                        <a:ext cx="2635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5" name="Rectangle 6"/>
          <p:cNvSpPr>
            <a:spLocks noChangeArrowheads="1"/>
          </p:cNvSpPr>
          <p:nvPr/>
        </p:nvSpPr>
        <p:spPr bwMode="auto">
          <a:xfrm>
            <a:off x="5584825" y="1257300"/>
            <a:ext cx="23320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Интенсивность обслуживания</a:t>
            </a:r>
          </a:p>
        </p:txBody>
      </p:sp>
      <p:graphicFrame>
        <p:nvGraphicFramePr>
          <p:cNvPr id="20516" name="Object 12"/>
          <p:cNvGraphicFramePr>
            <a:graphicFrameLocks noChangeAspect="1"/>
          </p:cNvGraphicFramePr>
          <p:nvPr/>
        </p:nvGraphicFramePr>
        <p:xfrm>
          <a:off x="5292725" y="1506538"/>
          <a:ext cx="2127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" name="Формула" r:id="rId32" imgW="114102" imgH="177492" progId="Equation.3">
                  <p:embed/>
                </p:oleObj>
              </mc:Choice>
              <mc:Fallback>
                <p:oleObj name="Формула" r:id="rId32" imgW="114102" imgH="17749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506538"/>
                        <a:ext cx="21272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7" name="Rectangle 6"/>
          <p:cNvSpPr>
            <a:spLocks noChangeArrowheads="1"/>
          </p:cNvSpPr>
          <p:nvPr/>
        </p:nvSpPr>
        <p:spPr bwMode="auto">
          <a:xfrm>
            <a:off x="5580063" y="1557338"/>
            <a:ext cx="3332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Средняя продолжительность обслуживания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43503C-2155-4517-BD29-D3E20231E26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313" y="476250"/>
            <a:ext cx="4105275" cy="576263"/>
          </a:xfrm>
        </p:spPr>
        <p:txBody>
          <a:bodyPr/>
          <a:lstStyle/>
          <a:p>
            <a:pPr eaLnBrk="1" hangingPunct="1"/>
            <a:r>
              <a:rPr lang="en-US" altLang="ru-RU" sz="2000" smtClean="0"/>
              <a:t>M/M/V</a:t>
            </a:r>
            <a:r>
              <a:rPr lang="ru-RU" altLang="ru-RU" sz="2000" smtClean="0"/>
              <a:t> (ДО с ожиданием)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1510" name="Object 5"/>
          <p:cNvGraphicFramePr>
            <a:graphicFrameLocks noChangeAspect="1"/>
          </p:cNvGraphicFramePr>
          <p:nvPr/>
        </p:nvGraphicFramePr>
        <p:xfrm>
          <a:off x="2051050" y="1484313"/>
          <a:ext cx="33845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0" name="Формула" r:id="rId3" imgW="1841500" imgH="609600" progId="Equation.3">
                  <p:embed/>
                </p:oleObj>
              </mc:Choice>
              <mc:Fallback>
                <p:oleObj name="Формула" r:id="rId3" imgW="1841500" imgH="60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484313"/>
                        <a:ext cx="33845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0" y="2401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1512" name="Object 7"/>
          <p:cNvGraphicFramePr>
            <a:graphicFrameLocks noChangeAspect="1"/>
          </p:cNvGraphicFramePr>
          <p:nvPr/>
        </p:nvGraphicFramePr>
        <p:xfrm>
          <a:off x="1701800" y="2781300"/>
          <a:ext cx="7826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1" name="Формула" r:id="rId5" imgW="393529" imgH="228501" progId="Equation.3">
                  <p:embed/>
                </p:oleObj>
              </mc:Choice>
              <mc:Fallback>
                <p:oleObj name="Формула" r:id="rId5" imgW="393529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781300"/>
                        <a:ext cx="7826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2555875" y="2832100"/>
            <a:ext cx="1897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- 1 Формула Эрланга</a:t>
            </a:r>
            <a:r>
              <a:rPr lang="en-US" altLang="ru-RU" sz="1400">
                <a:cs typeface="Times New Roman" pitchFamily="18" charset="0"/>
              </a:rPr>
              <a:t>;</a:t>
            </a:r>
            <a:endParaRPr lang="ru-RU" altLang="ru-RU" sz="9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1514" name="Object 9"/>
          <p:cNvGraphicFramePr>
            <a:graphicFrameLocks noChangeAspect="1"/>
          </p:cNvGraphicFramePr>
          <p:nvPr/>
        </p:nvGraphicFramePr>
        <p:xfrm>
          <a:off x="2114550" y="3408363"/>
          <a:ext cx="2254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2" name="Формула" r:id="rId7" imgW="139579" imgH="164957" progId="Equation.3">
                  <p:embed/>
                </p:oleObj>
              </mc:Choice>
              <mc:Fallback>
                <p:oleObj name="Формула" r:id="rId7" imgW="139579" imgH="16495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3408363"/>
                        <a:ext cx="2254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2411413" y="3400425"/>
            <a:ext cx="2667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Интенсивность нагрузки Эрл.</a:t>
            </a:r>
            <a:r>
              <a:rPr lang="en-US" altLang="ru-RU" sz="1400">
                <a:cs typeface="Times New Roman" pitchFamily="18" charset="0"/>
              </a:rPr>
              <a:t>;</a:t>
            </a:r>
            <a:endParaRPr lang="ru-RU" altLang="ru-RU" sz="1800"/>
          </a:p>
        </p:txBody>
      </p:sp>
      <p:graphicFrame>
        <p:nvGraphicFramePr>
          <p:cNvPr id="21516" name="Object 11"/>
          <p:cNvGraphicFramePr>
            <a:graphicFrameLocks noChangeAspect="1"/>
          </p:cNvGraphicFramePr>
          <p:nvPr/>
        </p:nvGraphicFramePr>
        <p:xfrm>
          <a:off x="2124075" y="3973513"/>
          <a:ext cx="18573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3" name="Формула" r:id="rId9" imgW="114201" imgH="139579" progId="Equation.3">
                  <p:embed/>
                </p:oleObj>
              </mc:Choice>
              <mc:Fallback>
                <p:oleObj name="Формула" r:id="rId9" imgW="114201" imgH="13957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973513"/>
                        <a:ext cx="185738" cy="22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2484438" y="3911600"/>
            <a:ext cx="2962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число обслуживающих устройств.</a:t>
            </a:r>
            <a:endParaRPr lang="ru-RU" altLang="ru-RU" sz="1800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1519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5940425" y="1700213"/>
            <a:ext cx="235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 Формула Эрланга </a:t>
            </a:r>
          </a:p>
        </p:txBody>
      </p:sp>
      <p:sp>
        <p:nvSpPr>
          <p:cNvPr id="21521" name="Rectangle 18"/>
          <p:cNvSpPr>
            <a:spLocks noChangeArrowheads="1"/>
          </p:cNvSpPr>
          <p:nvPr/>
        </p:nvSpPr>
        <p:spPr bwMode="auto">
          <a:xfrm>
            <a:off x="3275013" y="995363"/>
            <a:ext cx="2449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 Вероятность задержки </a:t>
            </a:r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334A07-9A4D-49BF-BB6B-05E387FED38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476250"/>
            <a:ext cx="3167062" cy="504825"/>
          </a:xfrm>
        </p:spPr>
        <p:txBody>
          <a:bodyPr/>
          <a:lstStyle/>
          <a:p>
            <a:pPr eaLnBrk="1" hangingPunct="1"/>
            <a:r>
              <a:rPr lang="en-US" altLang="ru-RU" sz="2000" smtClean="0"/>
              <a:t>M/G/1</a:t>
            </a:r>
            <a:endParaRPr lang="ru-RU" altLang="ru-RU" sz="2000" smtClean="0"/>
          </a:p>
        </p:txBody>
      </p:sp>
      <p:graphicFrame>
        <p:nvGraphicFramePr>
          <p:cNvPr id="225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1979613" y="1952625"/>
          <a:ext cx="28876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2" name="Формула" r:id="rId3" imgW="1739900" imgH="533400" progId="Equation.3">
                  <p:embed/>
                </p:oleObj>
              </mc:Choice>
              <mc:Fallback>
                <p:oleObj name="Формула" r:id="rId3" imgW="17399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952625"/>
                        <a:ext cx="288766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4"/>
          <p:cNvGraphicFramePr>
            <a:graphicFrameLocks noChangeAspect="1"/>
          </p:cNvGraphicFramePr>
          <p:nvPr/>
        </p:nvGraphicFramePr>
        <p:xfrm>
          <a:off x="3492500" y="3249613"/>
          <a:ext cx="10747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3" name="Формула" r:id="rId5" imgW="647419" imgH="203112" progId="Equation.3">
                  <p:embed/>
                </p:oleObj>
              </mc:Choice>
              <mc:Fallback>
                <p:oleObj name="Формула" r:id="rId5" imgW="647419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249613"/>
                        <a:ext cx="1074738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5" name="Object 8"/>
          <p:cNvGraphicFramePr>
            <a:graphicFrameLocks noChangeAspect="1"/>
          </p:cNvGraphicFramePr>
          <p:nvPr/>
        </p:nvGraphicFramePr>
        <p:xfrm>
          <a:off x="1619250" y="5157788"/>
          <a:ext cx="939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4" name="Формула" r:id="rId8" imgW="609336" imgH="203112" progId="Equation.3">
                  <p:embed/>
                </p:oleObj>
              </mc:Choice>
              <mc:Fallback>
                <p:oleObj name="Формула" r:id="rId8" imgW="609336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157788"/>
                        <a:ext cx="9398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2627313" y="5121275"/>
            <a:ext cx="225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Средняя длина очереди</a:t>
            </a:r>
            <a:r>
              <a:rPr lang="ru-RU" altLang="ru-RU" sz="1800"/>
              <a:t> </a:t>
            </a:r>
          </a:p>
        </p:txBody>
      </p:sp>
      <p:graphicFrame>
        <p:nvGraphicFramePr>
          <p:cNvPr id="22537" name="Object 10"/>
          <p:cNvGraphicFramePr>
            <a:graphicFrameLocks noChangeAspect="1"/>
          </p:cNvGraphicFramePr>
          <p:nvPr/>
        </p:nvGraphicFramePr>
        <p:xfrm>
          <a:off x="1762125" y="3752850"/>
          <a:ext cx="2270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5" name="Формула" r:id="rId10" imgW="114102" imgH="177492" progId="Equation.3">
                  <p:embed/>
                </p:oleObj>
              </mc:Choice>
              <mc:Fallback>
                <p:oleObj name="Формула" r:id="rId10" imgW="114102" imgH="17749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3752850"/>
                        <a:ext cx="2270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051050" y="3752850"/>
            <a:ext cx="4706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средняя продолжительность обслуживания (ед.времени).</a:t>
            </a:r>
            <a:endParaRPr lang="ru-RU" altLang="ru-RU" sz="9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2539" name="Object 12"/>
          <p:cNvGraphicFramePr>
            <a:graphicFrameLocks noChangeAspect="1"/>
          </p:cNvGraphicFramePr>
          <p:nvPr/>
        </p:nvGraphicFramePr>
        <p:xfrm>
          <a:off x="1765300" y="4113213"/>
          <a:ext cx="285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6" name="Формула" r:id="rId12" imgW="177646" imgH="228402" progId="Equation.3">
                  <p:embed/>
                </p:oleObj>
              </mc:Choice>
              <mc:Fallback>
                <p:oleObj name="Формула" r:id="rId12" imgW="177646" imgH="22840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4113213"/>
                        <a:ext cx="285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2193925" y="4184650"/>
            <a:ext cx="523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среднеквадратическое отклонение длительности обслуживания.</a:t>
            </a:r>
            <a:endParaRPr lang="ru-RU" altLang="ru-RU" sz="9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2541" name="Object 14"/>
          <p:cNvGraphicFramePr>
            <a:graphicFrameLocks noChangeAspect="1"/>
          </p:cNvGraphicFramePr>
          <p:nvPr/>
        </p:nvGraphicFramePr>
        <p:xfrm>
          <a:off x="1751013" y="4545013"/>
          <a:ext cx="22701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7" name="Формула" r:id="rId14" imgW="139579" imgH="177646" progId="Equation.3">
                  <p:embed/>
                </p:oleObj>
              </mc:Choice>
              <mc:Fallback>
                <p:oleObj name="Формула" r:id="rId14" imgW="139579" imgH="1776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4545013"/>
                        <a:ext cx="22701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2266950" y="4545013"/>
            <a:ext cx="5538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параметр потока (интенсивность заявок для стационарного потока).</a:t>
            </a:r>
            <a:endParaRPr lang="ru-RU" altLang="ru-RU" sz="1800"/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5219700" y="2241550"/>
            <a:ext cx="321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Формула Полячека-Хинчина</a:t>
            </a: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5076825" y="5151438"/>
            <a:ext cx="15668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Формула Литтла</a:t>
            </a: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1979613" y="981075"/>
            <a:ext cx="561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Задержка начала обслуживания (время ожидания)</a:t>
            </a:r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AE22FA-4762-4A0F-919A-35FF49030EB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476250"/>
            <a:ext cx="5529263" cy="70643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 </a:t>
            </a:r>
            <a:r>
              <a:rPr lang="en-US" altLang="ru-RU" sz="2400" smtClean="0"/>
              <a:t>M/M/1</a:t>
            </a:r>
            <a:r>
              <a:rPr lang="ru-RU" altLang="ru-RU" sz="2400" smtClean="0"/>
              <a:t>                      </a:t>
            </a:r>
            <a:r>
              <a:rPr lang="en-US" altLang="ru-RU" sz="2400" smtClean="0"/>
              <a:t>M/D/1</a:t>
            </a:r>
            <a:endParaRPr lang="ru-RU" altLang="ru-RU" sz="2400" smtClean="0"/>
          </a:p>
        </p:txBody>
      </p:sp>
      <p:graphicFrame>
        <p:nvGraphicFramePr>
          <p:cNvPr id="23556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35150" y="1484313"/>
          <a:ext cx="115093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4" name="Формула" r:id="rId3" imgW="672808" imgH="418918" progId="Equation.3">
                  <p:embed/>
                </p:oleObj>
              </mc:Choice>
              <mc:Fallback>
                <p:oleObj name="Формула" r:id="rId3" imgW="672808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84313"/>
                        <a:ext cx="115093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08175" y="1131888"/>
          <a:ext cx="7191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5" name="Формула" r:id="rId5" imgW="406224" imgH="228501" progId="Equation.3">
                  <p:embed/>
                </p:oleObj>
              </mc:Choice>
              <mc:Fallback>
                <p:oleObj name="Формула" r:id="rId5" imgW="406224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31888"/>
                        <a:ext cx="71913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"/>
          <p:cNvGraphicFramePr>
            <a:graphicFrameLocks noChangeAspect="1"/>
          </p:cNvGraphicFramePr>
          <p:nvPr/>
        </p:nvGraphicFramePr>
        <p:xfrm>
          <a:off x="5570538" y="1484313"/>
          <a:ext cx="16033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6" name="Формула" r:id="rId7" imgW="1028700" imgH="419100" progId="Equation.3">
                  <p:embed/>
                </p:oleObj>
              </mc:Choice>
              <mc:Fallback>
                <p:oleObj name="Формула" r:id="rId7" imgW="10287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1484313"/>
                        <a:ext cx="16033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6"/>
          <p:cNvGraphicFramePr>
            <a:graphicFrameLocks noChangeAspect="1"/>
          </p:cNvGraphicFramePr>
          <p:nvPr/>
        </p:nvGraphicFramePr>
        <p:xfrm>
          <a:off x="5651500" y="1196975"/>
          <a:ext cx="6794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7" name="Формула" r:id="rId9" imgW="419100" imgH="228600" progId="Equation.3">
                  <p:embed/>
                </p:oleObj>
              </mc:Choice>
              <mc:Fallback>
                <p:oleObj name="Формула" r:id="rId9" imgW="4191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196975"/>
                        <a:ext cx="6794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7"/>
          <p:cNvGraphicFramePr>
            <a:graphicFrameLocks noChangeAspect="1"/>
          </p:cNvGraphicFramePr>
          <p:nvPr/>
        </p:nvGraphicFramePr>
        <p:xfrm>
          <a:off x="5364163" y="3141663"/>
          <a:ext cx="31130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8" name="Формула" r:id="rId11" imgW="1612900" imgH="228600" progId="Equation.3">
                  <p:embed/>
                </p:oleObj>
              </mc:Choice>
              <mc:Fallback>
                <p:oleObj name="Формула" r:id="rId11" imgW="1612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141663"/>
                        <a:ext cx="31130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76825" y="3644900"/>
          <a:ext cx="3241675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49" name="Mathcad" r:id="rId13" imgW="3371850" imgH="2781300" progId="Mathcad">
                  <p:embed/>
                </p:oleObj>
              </mc:Choice>
              <mc:Fallback>
                <p:oleObj name="Mathcad" r:id="rId13" imgW="3371850" imgH="2781300" progId="Mathcad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644900"/>
                        <a:ext cx="3241675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395288" y="2852738"/>
            <a:ext cx="8497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4500563" y="908050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3995738" y="2852738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chemeClr val="tx2"/>
                </a:solidFill>
              </a:rPr>
              <a:t>M/M/1</a:t>
            </a:r>
            <a:endParaRPr lang="ru-RU" altLang="ru-RU" sz="2400">
              <a:solidFill>
                <a:schemeClr val="tx2"/>
              </a:solidFill>
            </a:endParaRPr>
          </a:p>
        </p:txBody>
      </p:sp>
      <p:graphicFrame>
        <p:nvGraphicFramePr>
          <p:cNvPr id="23566" name="Object 15"/>
          <p:cNvGraphicFramePr>
            <a:graphicFrameLocks noChangeAspect="1"/>
          </p:cNvGraphicFramePr>
          <p:nvPr/>
        </p:nvGraphicFramePr>
        <p:xfrm>
          <a:off x="827088" y="3416300"/>
          <a:ext cx="40322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0" name="Visio" r:id="rId16" imgW="3460242" imgH="1988439" progId="Visio.Drawing.11">
                  <p:embed/>
                </p:oleObj>
              </mc:Choice>
              <mc:Fallback>
                <p:oleObj name="Visio" r:id="rId16" imgW="3460242" imgH="1988439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16300"/>
                        <a:ext cx="40322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6"/>
          <p:cNvGraphicFramePr>
            <a:graphicFrameLocks noChangeAspect="1"/>
          </p:cNvGraphicFramePr>
          <p:nvPr/>
        </p:nvGraphicFramePr>
        <p:xfrm>
          <a:off x="3492500" y="2060575"/>
          <a:ext cx="19256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1" name="Формула" r:id="rId18" imgW="1054100" imgH="419100" progId="Equation.3">
                  <p:embed/>
                </p:oleObj>
              </mc:Choice>
              <mc:Fallback>
                <p:oleObj name="Формула" r:id="rId18" imgW="1054100" imgH="419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060575"/>
                        <a:ext cx="19256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1042988" y="5876925"/>
            <a:ext cx="162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Теорема Бёрке</a:t>
            </a:r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Text Box 17"/>
          <p:cNvSpPr txBox="1">
            <a:spLocks noChangeArrowheads="1"/>
          </p:cNvSpPr>
          <p:nvPr/>
        </p:nvSpPr>
        <p:spPr bwMode="auto">
          <a:xfrm>
            <a:off x="1071563" y="2997200"/>
            <a:ext cx="162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Теорема Бёрке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D9726B-582F-45BC-B588-F714AC853104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8229600" cy="566738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Аппроксимация Клейнрока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68313" y="1360488"/>
            <a:ext cx="82804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Если выполняется следующий ряд условий</a:t>
            </a:r>
            <a:r>
              <a:rPr lang="en-US" altLang="ru-RU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-</a:t>
            </a:r>
            <a:r>
              <a:rPr lang="ru-RU" altLang="ru-RU" sz="1800"/>
              <a:t>на узлы сети поступают внешние потоки трафика, которые можно считать простейшими</a:t>
            </a:r>
            <a:r>
              <a:rPr lang="en-US" altLang="ru-RU" sz="180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-</a:t>
            </a:r>
            <a:r>
              <a:rPr lang="ru-RU" altLang="ru-RU" sz="1800"/>
              <a:t>время обслуживания в узлах распределено по показательному закону</a:t>
            </a:r>
            <a:r>
              <a:rPr lang="en-US" altLang="ru-RU" sz="180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-</a:t>
            </a:r>
            <a:r>
              <a:rPr lang="ru-RU" altLang="ru-RU" sz="1800"/>
              <a:t>сеть является сильно связанной</a:t>
            </a:r>
            <a:r>
              <a:rPr lang="en-US" altLang="ru-RU" sz="1800"/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то при средних и и больших нагрузках узлы сети можно рассматривать как независимые СМО типа </a:t>
            </a:r>
            <a:r>
              <a:rPr lang="en-US" altLang="ru-RU" sz="1800"/>
              <a:t>M/M/1</a:t>
            </a:r>
            <a:r>
              <a:rPr lang="ru-RU" altLang="ru-RU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ряде случаев, когда выполняются перечисленные выше условия, сеть можно представить как сеть как сеть из независимых СМО типа М</a:t>
            </a:r>
            <a:r>
              <a:rPr lang="en-US" altLang="ru-RU" sz="1800"/>
              <a:t>/M/1</a:t>
            </a:r>
            <a:r>
              <a:rPr lang="ru-RU" altLang="ru-RU" sz="1800"/>
              <a:t>. Это позволяет в значительной степени упростить анализ функционирования сети связи.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649C62-C1C9-43F6-89A8-F795B54C40E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04813"/>
            <a:ext cx="7042150" cy="720725"/>
          </a:xfrm>
        </p:spPr>
        <p:txBody>
          <a:bodyPr/>
          <a:lstStyle/>
          <a:p>
            <a:pPr eaLnBrk="1" hangingPunct="1"/>
            <a:r>
              <a:rPr lang="ru-RU" altLang="ru-RU" sz="1600" dirty="0" smtClean="0">
                <a:solidFill>
                  <a:srgbClr val="0000FF"/>
                </a:solidFill>
              </a:rPr>
              <a:t>2.3.2 Последовательность СМО</a:t>
            </a:r>
          </a:p>
        </p:txBody>
      </p:sp>
      <p:graphicFrame>
        <p:nvGraphicFramePr>
          <p:cNvPr id="25604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16013" y="1552575"/>
          <a:ext cx="38131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4" name="Visio" r:id="rId3" imgW="4068742" imgH="2490480" progId="Visio.Drawing.11">
                  <p:embed/>
                </p:oleObj>
              </mc:Choice>
              <mc:Fallback>
                <p:oleObj name="Visio" r:id="rId3" imgW="4068742" imgH="24904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2575"/>
                        <a:ext cx="38131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7" name="Object 8"/>
          <p:cNvGraphicFramePr>
            <a:graphicFrameLocks noChangeAspect="1"/>
          </p:cNvGraphicFramePr>
          <p:nvPr/>
        </p:nvGraphicFramePr>
        <p:xfrm>
          <a:off x="5130800" y="1844675"/>
          <a:ext cx="28971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5" name="Формула" r:id="rId6" imgW="1854200" imgH="482600" progId="Equation.3">
                  <p:embed/>
                </p:oleObj>
              </mc:Choice>
              <mc:Fallback>
                <p:oleObj name="Формула" r:id="rId6" imgW="18542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844675"/>
                        <a:ext cx="28971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9"/>
          <p:cNvGraphicFramePr>
            <a:graphicFrameLocks noChangeAspect="1"/>
          </p:cNvGraphicFramePr>
          <p:nvPr/>
        </p:nvGraphicFramePr>
        <p:xfrm>
          <a:off x="5076825" y="2492375"/>
          <a:ext cx="36718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6" name="Формула" r:id="rId8" imgW="2565400" imgH="482600" progId="Equation.3">
                  <p:embed/>
                </p:oleObj>
              </mc:Choice>
              <mc:Fallback>
                <p:oleObj name="Формула" r:id="rId8" imgW="25654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492375"/>
                        <a:ext cx="36718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10"/>
          <p:cNvGraphicFramePr>
            <a:graphicFrameLocks noChangeAspect="1"/>
          </p:cNvGraphicFramePr>
          <p:nvPr/>
        </p:nvGraphicFramePr>
        <p:xfrm>
          <a:off x="250825" y="4149725"/>
          <a:ext cx="23209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7" name="Формула" r:id="rId10" imgW="1485900" imgH="457200" progId="Equation.3">
                  <p:embed/>
                </p:oleObj>
              </mc:Choice>
              <mc:Fallback>
                <p:oleObj name="Формула" r:id="rId10" imgW="14859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149725"/>
                        <a:ext cx="23209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611188" y="1052513"/>
            <a:ext cx="8281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</a:rPr>
              <a:t>Функция распределения для последовательности устройств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3" name="Rectangle 6"/>
          <p:cNvSpPr>
            <a:spLocks noChangeArrowheads="1"/>
          </p:cNvSpPr>
          <p:nvPr/>
        </p:nvSpPr>
        <p:spPr bwMode="auto">
          <a:xfrm>
            <a:off x="3236913" y="4149725"/>
            <a:ext cx="241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Число последовательных СМО</a:t>
            </a:r>
          </a:p>
        </p:txBody>
      </p:sp>
      <p:graphicFrame>
        <p:nvGraphicFramePr>
          <p:cNvPr id="25614" name="Объект 1"/>
          <p:cNvGraphicFramePr>
            <a:graphicFrameLocks noChangeAspect="1"/>
          </p:cNvGraphicFramePr>
          <p:nvPr/>
        </p:nvGraphicFramePr>
        <p:xfrm>
          <a:off x="2917825" y="4186238"/>
          <a:ext cx="2047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8" name="Формула" r:id="rId12" imgW="126835" imgH="139518" progId="Equation.3">
                  <p:embed/>
                </p:oleObj>
              </mc:Choice>
              <mc:Fallback>
                <p:oleObj name="Формула" r:id="rId12" imgW="126835" imgH="139518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4186238"/>
                        <a:ext cx="204788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5" name="Rectangle 6"/>
          <p:cNvSpPr>
            <a:spLocks noChangeArrowheads="1"/>
          </p:cNvSpPr>
          <p:nvPr/>
        </p:nvSpPr>
        <p:spPr bwMode="auto">
          <a:xfrm>
            <a:off x="3348038" y="4437063"/>
            <a:ext cx="4368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Плотность распределения времени обслуживания </a:t>
            </a:r>
            <a:r>
              <a:rPr lang="en-US" altLang="ru-RU" sz="1200" i="1"/>
              <a:t>i</a:t>
            </a:r>
            <a:r>
              <a:rPr lang="en-US" altLang="ru-RU" sz="1200"/>
              <a:t> </a:t>
            </a:r>
            <a:r>
              <a:rPr lang="ru-RU" altLang="ru-RU" sz="1200"/>
              <a:t>СМО</a:t>
            </a:r>
          </a:p>
        </p:txBody>
      </p:sp>
      <p:graphicFrame>
        <p:nvGraphicFramePr>
          <p:cNvPr id="25616" name="Объект 15"/>
          <p:cNvGraphicFramePr>
            <a:graphicFrameLocks noChangeAspect="1"/>
          </p:cNvGraphicFramePr>
          <p:nvPr/>
        </p:nvGraphicFramePr>
        <p:xfrm>
          <a:off x="2843213" y="4405313"/>
          <a:ext cx="5730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9" name="Формула" r:id="rId14" imgW="355446" imgH="228501" progId="Equation.3">
                  <p:embed/>
                </p:oleObj>
              </mc:Choice>
              <mc:Fallback>
                <p:oleObj name="Формула" r:id="rId14" imgW="355446" imgH="228501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405313"/>
                        <a:ext cx="5730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Rectangle 6"/>
          <p:cNvSpPr>
            <a:spLocks noChangeArrowheads="1"/>
          </p:cNvSpPr>
          <p:nvPr/>
        </p:nvSpPr>
        <p:spPr bwMode="auto">
          <a:xfrm>
            <a:off x="3348038" y="4816475"/>
            <a:ext cx="57213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Плотность распределения времени обслуживания последовательности СМО</a:t>
            </a:r>
          </a:p>
        </p:txBody>
      </p:sp>
      <p:graphicFrame>
        <p:nvGraphicFramePr>
          <p:cNvPr id="25618" name="Объект 17"/>
          <p:cNvGraphicFramePr>
            <a:graphicFrameLocks noChangeAspect="1"/>
          </p:cNvGraphicFramePr>
          <p:nvPr/>
        </p:nvGraphicFramePr>
        <p:xfrm>
          <a:off x="2873375" y="4803775"/>
          <a:ext cx="5111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0" name="Формула" r:id="rId16" imgW="317225" imgH="203024" progId="Equation.3">
                  <p:embed/>
                </p:oleObj>
              </mc:Choice>
              <mc:Fallback>
                <p:oleObj name="Формула" r:id="rId16" imgW="317225" imgH="203024" progId="Equation.3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4803775"/>
                        <a:ext cx="5111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6"/>
          <p:cNvSpPr>
            <a:spLocks noChangeArrowheads="1"/>
          </p:cNvSpPr>
          <p:nvPr/>
        </p:nvSpPr>
        <p:spPr bwMode="auto">
          <a:xfrm>
            <a:off x="3703638" y="5229225"/>
            <a:ext cx="2030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Преобразование Лапласа</a:t>
            </a:r>
          </a:p>
        </p:txBody>
      </p:sp>
      <p:graphicFrame>
        <p:nvGraphicFramePr>
          <p:cNvPr id="25620" name="Объект 19"/>
          <p:cNvGraphicFramePr>
            <a:graphicFrameLocks noChangeAspect="1"/>
          </p:cNvGraphicFramePr>
          <p:nvPr/>
        </p:nvGraphicFramePr>
        <p:xfrm>
          <a:off x="2817813" y="5197475"/>
          <a:ext cx="9001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1" name="Формула" r:id="rId18" imgW="558800" imgH="228600" progId="Equation.3">
                  <p:embed/>
                </p:oleObj>
              </mc:Choice>
              <mc:Fallback>
                <p:oleObj name="Формула" r:id="rId18" imgW="558800" imgH="22860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5197475"/>
                        <a:ext cx="9001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Объект 20"/>
          <p:cNvGraphicFramePr>
            <a:graphicFrameLocks noChangeAspect="1"/>
          </p:cNvGraphicFramePr>
          <p:nvPr/>
        </p:nvGraphicFramePr>
        <p:xfrm>
          <a:off x="5715000" y="5157788"/>
          <a:ext cx="573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2" name="Формула" r:id="rId20" imgW="355446" imgH="228501" progId="Equation.3">
                  <p:embed/>
                </p:oleObj>
              </mc:Choice>
              <mc:Fallback>
                <p:oleObj name="Формула" r:id="rId20" imgW="355446" imgH="228501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157788"/>
                        <a:ext cx="573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Rectangle 6"/>
          <p:cNvSpPr>
            <a:spLocks noChangeArrowheads="1"/>
          </p:cNvSpPr>
          <p:nvPr/>
        </p:nvSpPr>
        <p:spPr bwMode="auto">
          <a:xfrm>
            <a:off x="3706813" y="5670550"/>
            <a:ext cx="2747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Обратное преобразование Лапласа</a:t>
            </a:r>
          </a:p>
        </p:txBody>
      </p:sp>
      <p:graphicFrame>
        <p:nvGraphicFramePr>
          <p:cNvPr id="25623" name="Объект 22"/>
          <p:cNvGraphicFramePr>
            <a:graphicFrameLocks noChangeAspect="1"/>
          </p:cNvGraphicFramePr>
          <p:nvPr/>
        </p:nvGraphicFramePr>
        <p:xfrm>
          <a:off x="2894013" y="5638800"/>
          <a:ext cx="758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3" name="Формула" r:id="rId22" imgW="469900" imgH="228600" progId="Equation.3">
                  <p:embed/>
                </p:oleObj>
              </mc:Choice>
              <mc:Fallback>
                <p:oleObj name="Формула" r:id="rId22" imgW="469900" imgH="228600" progId="Equation.3">
                  <p:embed/>
                  <p:pic>
                    <p:nvPicPr>
                      <p:cNvPr id="0" name="Объект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5638800"/>
                        <a:ext cx="758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0A84E8-C20E-4902-85CF-19846DAE1C09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20713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1600" smtClean="0"/>
              <a:t>Пример последовательности</a:t>
            </a:r>
            <a:r>
              <a:rPr lang="en-US" altLang="ru-RU" sz="1600" smtClean="0"/>
              <a:t> </a:t>
            </a:r>
            <a:r>
              <a:rPr lang="ru-RU" altLang="ru-RU" sz="1600" smtClean="0"/>
              <a:t>СМО </a:t>
            </a:r>
            <a:r>
              <a:rPr lang="en-US" altLang="ru-RU" sz="1600" smtClean="0"/>
              <a:t>M/M/1</a:t>
            </a:r>
            <a:endParaRPr lang="ru-RU" altLang="ru-RU" sz="1600" smtClean="0"/>
          </a:p>
        </p:txBody>
      </p:sp>
      <p:graphicFrame>
        <p:nvGraphicFramePr>
          <p:cNvPr id="2662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11238" y="1268413"/>
          <a:ext cx="2930525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6" name="Visio" r:id="rId3" imgW="4357878" imgH="3250692" progId="Visio.Drawing.11">
                  <p:embed/>
                </p:oleObj>
              </mc:Choice>
              <mc:Fallback>
                <p:oleObj name="Visio" r:id="rId3" imgW="4357878" imgH="325069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1268413"/>
                        <a:ext cx="2930525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163" y="1314450"/>
          <a:ext cx="25923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7" name="Формула" r:id="rId5" imgW="1447800" imgH="457200" progId="Equation.3">
                  <p:embed/>
                </p:oleObj>
              </mc:Choice>
              <mc:Fallback>
                <p:oleObj name="Формула" r:id="rId5" imgW="14478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314450"/>
                        <a:ext cx="25923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71550" y="4537075"/>
          <a:ext cx="6397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8" name="Формула" r:id="rId7" imgW="431613" imgH="418918" progId="Equation.3">
                  <p:embed/>
                </p:oleObj>
              </mc:Choice>
              <mc:Fallback>
                <p:oleObj name="Формула" r:id="rId7" imgW="431613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537075"/>
                        <a:ext cx="6397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6"/>
          <p:cNvGraphicFramePr>
            <a:graphicFrameLocks noChangeAspect="1"/>
          </p:cNvGraphicFramePr>
          <p:nvPr/>
        </p:nvGraphicFramePr>
        <p:xfrm>
          <a:off x="971550" y="3573463"/>
          <a:ext cx="9080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9" name="Формула" r:id="rId9" imgW="558800" imgH="419100" progId="Equation.3">
                  <p:embed/>
                </p:oleObj>
              </mc:Choice>
              <mc:Fallback>
                <p:oleObj name="Формула" r:id="rId9" imgW="5588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73463"/>
                        <a:ext cx="90805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957763" y="2349500"/>
          <a:ext cx="3432175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10" name="Visio" r:id="rId11" imgW="2602611" imgH="3109773" progId="Visio.Drawing.11">
                  <p:embed/>
                </p:oleObj>
              </mc:Choice>
              <mc:Fallback>
                <p:oleObj name="Visio" r:id="rId11" imgW="2602611" imgH="3109773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2349500"/>
                        <a:ext cx="3432175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2D5138-F9B2-4144-977B-6622A45C28B8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FF"/>
                </a:solidFill>
              </a:rPr>
              <a:t>2.3.3 Оценка задержки и </a:t>
            </a:r>
            <a:r>
              <a:rPr lang="ru-RU" altLang="ru-RU" sz="2000" dirty="0" err="1" smtClean="0">
                <a:solidFill>
                  <a:srgbClr val="0000FF"/>
                </a:solidFill>
              </a:rPr>
              <a:t>джиттера</a:t>
            </a:r>
            <a:r>
              <a:rPr lang="ru-RU" altLang="ru-RU" sz="2000" dirty="0" smtClean="0">
                <a:solidFill>
                  <a:srgbClr val="0000FF"/>
                </a:solidFill>
              </a:rPr>
              <a:t> (</a:t>
            </a:r>
            <a:r>
              <a:rPr lang="en-US" altLang="ru-RU" sz="2000" dirty="0" smtClean="0">
                <a:solidFill>
                  <a:srgbClr val="0000FF"/>
                </a:solidFill>
              </a:rPr>
              <a:t>IPTD, IPDV)</a:t>
            </a:r>
            <a:endParaRPr lang="ru-RU" altLang="ru-RU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325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076825" y="3716338"/>
          <a:ext cx="18002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59" name="Формула" r:id="rId3" imgW="1091726" imgH="495085" progId="Equation.3">
                  <p:embed/>
                </p:oleObj>
              </mc:Choice>
              <mc:Fallback>
                <p:oleObj name="Формула" r:id="rId3" imgW="1091726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716338"/>
                        <a:ext cx="18002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4"/>
          <p:cNvGraphicFramePr>
            <a:graphicFrameLocks noChangeAspect="1"/>
          </p:cNvGraphicFramePr>
          <p:nvPr/>
        </p:nvGraphicFramePr>
        <p:xfrm>
          <a:off x="5148263" y="3068638"/>
          <a:ext cx="19462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0" name="Формула" r:id="rId5" imgW="1181100" imgH="228600" progId="Equation.3">
                  <p:embed/>
                </p:oleObj>
              </mc:Choice>
              <mc:Fallback>
                <p:oleObj name="Формула" r:id="rId5" imgW="1181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068638"/>
                        <a:ext cx="19462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1773238"/>
          <a:ext cx="4038600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1" name="Visio" r:id="rId7" imgW="3880485" imgH="3943706" progId="Visio.Drawing.11">
                  <p:embed/>
                </p:oleObj>
              </mc:Choice>
              <mc:Fallback>
                <p:oleObj name="Visio" r:id="rId7" imgW="3880485" imgH="39437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4038600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5127625" y="2205038"/>
          <a:ext cx="138271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2" name="Формула" r:id="rId9" imgW="837836" imgH="431613" progId="Equation.3">
                  <p:embed/>
                </p:oleObj>
              </mc:Choice>
              <mc:Fallback>
                <p:oleObj name="Формула" r:id="rId9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205038"/>
                        <a:ext cx="1382713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7"/>
          <p:cNvGraphicFramePr>
            <a:graphicFrameLocks noChangeAspect="1"/>
          </p:cNvGraphicFramePr>
          <p:nvPr/>
        </p:nvGraphicFramePr>
        <p:xfrm>
          <a:off x="5148263" y="4581525"/>
          <a:ext cx="1150937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3" name="Формула" r:id="rId11" imgW="698197" imgH="431613" progId="Equation.3">
                  <p:embed/>
                </p:oleObj>
              </mc:Choice>
              <mc:Fallback>
                <p:oleObj name="Формула" r:id="rId11" imgW="69819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581525"/>
                        <a:ext cx="1150937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271294-B97B-4C82-92C4-949E070001F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68538" y="549275"/>
            <a:ext cx="5040312" cy="431800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FF"/>
                </a:solidFill>
              </a:rPr>
              <a:t>2.3.4 Потери пакетов данных</a:t>
            </a:r>
            <a:r>
              <a:rPr lang="en-US" altLang="ru-RU" sz="2000" dirty="0" smtClean="0">
                <a:solidFill>
                  <a:srgbClr val="0000FF"/>
                </a:solidFill>
              </a:rPr>
              <a:t> (IPLR)</a:t>
            </a:r>
            <a:endParaRPr lang="ru-RU" altLang="ru-RU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4276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755650" y="2438400"/>
          <a:ext cx="338455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3" name="Формула" r:id="rId3" imgW="2209800" imgH="1346200" progId="Equation.3">
                  <p:embed/>
                </p:oleObj>
              </mc:Choice>
              <mc:Fallback>
                <p:oleObj name="Формула" r:id="rId3" imgW="22098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38400"/>
                        <a:ext cx="3384550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27088" y="5294313"/>
          <a:ext cx="10080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4" name="Формула" r:id="rId5" imgW="583693" imgH="177646" progId="Equation.3">
                  <p:embed/>
                </p:oleObj>
              </mc:Choice>
              <mc:Fallback>
                <p:oleObj name="Формула" r:id="rId5" imgW="58369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94313"/>
                        <a:ext cx="10080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684213" y="1196975"/>
            <a:ext cx="784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Модель обслуживания в узлах сети </a:t>
            </a:r>
            <a:r>
              <a:rPr lang="en-US" altLang="ru-RU" sz="1800"/>
              <a:t>M/M/1/K (</a:t>
            </a:r>
            <a:r>
              <a:rPr lang="ru-RU" altLang="ru-RU" sz="1800"/>
              <a:t>конечный размер буфера)</a:t>
            </a:r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684213" y="4652963"/>
            <a:ext cx="2328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Пакет теряется при </a:t>
            </a:r>
          </a:p>
        </p:txBody>
      </p:sp>
      <p:sp>
        <p:nvSpPr>
          <p:cNvPr id="54280" name="Line 7"/>
          <p:cNvSpPr>
            <a:spLocks noChangeShapeType="1"/>
          </p:cNvSpPr>
          <p:nvPr/>
        </p:nvSpPr>
        <p:spPr bwMode="auto">
          <a:xfrm>
            <a:off x="4643438" y="17002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4281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508625" y="5418138"/>
          <a:ext cx="23764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5" name="Формула" r:id="rId7" imgW="1574800" imgH="431800" progId="Equation.3">
                  <p:embed/>
                </p:oleObj>
              </mc:Choice>
              <mc:Fallback>
                <p:oleObj name="Формула" r:id="rId7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418138"/>
                        <a:ext cx="23764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9"/>
          <p:cNvGraphicFramePr>
            <a:graphicFrameLocks noChangeAspect="1"/>
          </p:cNvGraphicFramePr>
          <p:nvPr/>
        </p:nvGraphicFramePr>
        <p:xfrm>
          <a:off x="5003800" y="4889500"/>
          <a:ext cx="31686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6" name="Формула" r:id="rId9" imgW="1905000" imgH="241300" progId="Equation.3">
                  <p:embed/>
                </p:oleObj>
              </mc:Choice>
              <mc:Fallback>
                <p:oleObj name="Формула" r:id="rId9" imgW="190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89500"/>
                        <a:ext cx="31686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0"/>
          <p:cNvSpPr>
            <a:spLocks noChangeArrowheads="1"/>
          </p:cNvSpPr>
          <p:nvPr/>
        </p:nvSpPr>
        <p:spPr bwMode="auto">
          <a:xfrm>
            <a:off x="684213" y="1844675"/>
            <a:ext cx="306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Вероятность потери в узле</a:t>
            </a:r>
          </a:p>
        </p:txBody>
      </p:sp>
      <p:pic>
        <p:nvPicPr>
          <p:cNvPr id="5428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85" name="Object 14"/>
          <p:cNvGraphicFramePr>
            <a:graphicFrameLocks noChangeAspect="1"/>
          </p:cNvGraphicFramePr>
          <p:nvPr/>
        </p:nvGraphicFramePr>
        <p:xfrm>
          <a:off x="4932363" y="1700213"/>
          <a:ext cx="3743325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7" name="Visio" r:id="rId12" imgW="4285869" imgH="2881782" progId="Visio.Drawing.11">
                  <p:embed/>
                </p:oleObj>
              </mc:Choice>
              <mc:Fallback>
                <p:oleObj name="Visio" r:id="rId12" imgW="4285869" imgH="28817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00213"/>
                        <a:ext cx="3743325" cy="251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42B633-E80F-46A5-B4C4-3F4F5DDE473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79613" y="549275"/>
            <a:ext cx="5472112" cy="576263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FF"/>
                </a:solidFill>
              </a:rPr>
              <a:t>2.3.5 Ошибки в пакетах данных</a:t>
            </a:r>
            <a:r>
              <a:rPr lang="en-US" altLang="ru-RU" sz="2000" dirty="0" smtClean="0">
                <a:solidFill>
                  <a:srgbClr val="0000FF"/>
                </a:solidFill>
              </a:rPr>
              <a:t> (IPER</a:t>
            </a:r>
            <a:r>
              <a:rPr lang="en-US" altLang="ru-RU" sz="2000" dirty="0" smtClean="0"/>
              <a:t>)</a:t>
            </a:r>
            <a:endParaRPr lang="ru-RU" altLang="ru-RU" sz="2000" dirty="0" smtClean="0"/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84213" y="1220788"/>
            <a:ext cx="714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Основная доля ошибок возникает при передаче данных по линиям связи</a:t>
            </a:r>
          </a:p>
        </p:txBody>
      </p:sp>
      <p:sp>
        <p:nvSpPr>
          <p:cNvPr id="55301" name="Line 4"/>
          <p:cNvSpPr>
            <a:spLocks noChangeShapeType="1"/>
          </p:cNvSpPr>
          <p:nvPr/>
        </p:nvSpPr>
        <p:spPr bwMode="auto">
          <a:xfrm>
            <a:off x="4643438" y="1700213"/>
            <a:ext cx="0" cy="475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5302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51500" y="5556250"/>
          <a:ext cx="20875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9" name="Формула" r:id="rId3" imgW="1587500" imgH="431800" progId="Equation.3">
                  <p:embed/>
                </p:oleObj>
              </mc:Choice>
              <mc:Fallback>
                <p:oleObj name="Формула" r:id="rId3" imgW="158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556250"/>
                        <a:ext cx="20875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900113" y="3284538"/>
            <a:ext cx="33115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Потери на участке маршрута зависят от типа линии передачи и ее протяженности и нормируются для различных систем передачи.</a:t>
            </a:r>
          </a:p>
        </p:txBody>
      </p:sp>
      <p:pic>
        <p:nvPicPr>
          <p:cNvPr id="5530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5" name="Object 10"/>
          <p:cNvGraphicFramePr>
            <a:graphicFrameLocks noChangeAspect="1"/>
          </p:cNvGraphicFramePr>
          <p:nvPr/>
        </p:nvGraphicFramePr>
        <p:xfrm>
          <a:off x="4932363" y="1700213"/>
          <a:ext cx="3743325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0" name="Visio" r:id="rId6" imgW="4285869" imgH="2881782" progId="Visio.Drawing.11">
                  <p:embed/>
                </p:oleObj>
              </mc:Choice>
              <mc:Fallback>
                <p:oleObj name="Visio" r:id="rId6" imgW="4285869" imgH="28817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00213"/>
                        <a:ext cx="3743325" cy="251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11"/>
          <p:cNvGraphicFramePr>
            <a:graphicFrameLocks noChangeAspect="1"/>
          </p:cNvGraphicFramePr>
          <p:nvPr/>
        </p:nvGraphicFramePr>
        <p:xfrm>
          <a:off x="5076825" y="4868863"/>
          <a:ext cx="32400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1" name="Формула" r:id="rId8" imgW="1905000" imgH="241300" progId="Equation.3">
                  <p:embed/>
                </p:oleObj>
              </mc:Choice>
              <mc:Fallback>
                <p:oleObj name="Формула" r:id="rId8" imgW="190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868863"/>
                        <a:ext cx="32400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BF4C52-3EC3-479A-8FCE-CD3469BC820B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FF"/>
                </a:solidFill>
              </a:rPr>
              <a:t>Содержание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94" y="980728"/>
            <a:ext cx="8229600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 smtClean="0"/>
              <a:t>Введение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1 Предметная область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2 Модели сети связи как СМО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2.1 Параметры моделей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2.2 Параметры функционирования сети связи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2.3 Примеры аналитических модели сетей связи как (СМО)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2.4 Элементарные СМО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2.5 Последовательность СМО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2.6 Потоки отличные от простейшего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3 Модели надежности сети связи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3.1 Общие определения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3.2 Надежность простейших структур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3.3 Мостовая схема включения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3.4 Метод декомпозиции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3.5 Метод включения –исключения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1600" dirty="0" smtClean="0"/>
              <a:t>4 Выводы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1600" dirty="0" smtClean="0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679A0EA-D0B0-4DEF-9299-75818314D69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513" y="476250"/>
            <a:ext cx="5256212" cy="431800"/>
          </a:xfrm>
        </p:spPr>
        <p:txBody>
          <a:bodyPr/>
          <a:lstStyle/>
          <a:p>
            <a:r>
              <a:rPr lang="en-US" altLang="ru-RU" sz="1600" dirty="0" smtClean="0">
                <a:solidFill>
                  <a:srgbClr val="0000FF"/>
                </a:solidFill>
              </a:rPr>
              <a:t>2</a:t>
            </a:r>
            <a:r>
              <a:rPr lang="ru-RU" altLang="ru-RU" sz="1600" dirty="0" smtClean="0">
                <a:solidFill>
                  <a:srgbClr val="0000FF"/>
                </a:solidFill>
              </a:rPr>
              <a:t>.3.6 Потоки отличные от простейшего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1404938" y="920750"/>
          <a:ext cx="18716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3" name="Формула" r:id="rId3" imgW="1231366" imgH="228501" progId="Equation.3">
                  <p:embed/>
                </p:oleObj>
              </mc:Choice>
              <mc:Fallback>
                <p:oleObj name="Формула" r:id="rId3" imgW="1231366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920750"/>
                        <a:ext cx="18716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3419475" y="985838"/>
          <a:ext cx="79216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4" name="Формула" r:id="rId5" imgW="558558" imgH="203112" progId="Equation.3">
                  <p:embed/>
                </p:oleObj>
              </mc:Choice>
              <mc:Fallback>
                <p:oleObj name="Формула" r:id="rId5" imgW="558558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85838"/>
                        <a:ext cx="792163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755650" y="1557338"/>
          <a:ext cx="280828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5" name="Формула" r:id="rId7" imgW="1854200" imgH="647700" progId="Equation.3">
                  <p:embed/>
                </p:oleObj>
              </mc:Choice>
              <mc:Fallback>
                <p:oleObj name="Формула" r:id="rId7" imgW="1854200" imgH="6477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7338"/>
                        <a:ext cx="2808288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60" name="Object 14"/>
          <p:cNvGraphicFramePr>
            <a:graphicFrameLocks noChangeAspect="1"/>
          </p:cNvGraphicFramePr>
          <p:nvPr/>
        </p:nvGraphicFramePr>
        <p:xfrm>
          <a:off x="755650" y="2824163"/>
          <a:ext cx="30527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6" name="Формула" r:id="rId9" imgW="1815312" imgH="253890" progId="Equation.3">
                  <p:embed/>
                </p:oleObj>
              </mc:Choice>
              <mc:Fallback>
                <p:oleObj name="Формула" r:id="rId9" imgW="1815312" imgH="25389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824163"/>
                        <a:ext cx="30527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62" name="Object 16"/>
          <p:cNvGraphicFramePr>
            <a:graphicFrameLocks noChangeAspect="1"/>
          </p:cNvGraphicFramePr>
          <p:nvPr/>
        </p:nvGraphicFramePr>
        <p:xfrm>
          <a:off x="4048125" y="2897188"/>
          <a:ext cx="57626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7" name="Формула" r:id="rId11" imgW="381000" imgH="228600" progId="Equation.3">
                  <p:embed/>
                </p:oleObj>
              </mc:Choice>
              <mc:Fallback>
                <p:oleObj name="Формула" r:id="rId11" imgW="3810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2897188"/>
                        <a:ext cx="57626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64" name="Object 18"/>
          <p:cNvGraphicFramePr>
            <a:graphicFrameLocks noChangeAspect="1"/>
          </p:cNvGraphicFramePr>
          <p:nvPr/>
        </p:nvGraphicFramePr>
        <p:xfrm>
          <a:off x="900113" y="4148138"/>
          <a:ext cx="12430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8" name="Формула" r:id="rId13" imgW="812447" imgH="228501" progId="Equation.3">
                  <p:embed/>
                </p:oleObj>
              </mc:Choice>
              <mc:Fallback>
                <p:oleObj name="Формула" r:id="rId13" imgW="812447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8138"/>
                        <a:ext cx="12430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Rectangle 2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66" name="Object 20"/>
          <p:cNvGraphicFramePr>
            <a:graphicFrameLocks noChangeAspect="1"/>
          </p:cNvGraphicFramePr>
          <p:nvPr/>
        </p:nvGraphicFramePr>
        <p:xfrm>
          <a:off x="2565400" y="4219575"/>
          <a:ext cx="863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9" name="Формула" r:id="rId15" imgW="647419" imgH="203112" progId="Equation.3">
                  <p:embed/>
                </p:oleObj>
              </mc:Choice>
              <mc:Fallback>
                <p:oleObj name="Формула" r:id="rId15" imgW="647419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4219575"/>
                        <a:ext cx="8636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7" name="Rectangle 22"/>
          <p:cNvSpPr>
            <a:spLocks noChangeArrowheads="1"/>
          </p:cNvSpPr>
          <p:nvPr/>
        </p:nvSpPr>
        <p:spPr bwMode="auto">
          <a:xfrm>
            <a:off x="3573463" y="4219575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строго самоподобный в широком смысле </a:t>
            </a:r>
          </a:p>
        </p:txBody>
      </p:sp>
      <p:sp>
        <p:nvSpPr>
          <p:cNvPr id="27668" name="Rectangle 24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69" name="Object 23"/>
          <p:cNvGraphicFramePr>
            <a:graphicFrameLocks noChangeAspect="1"/>
          </p:cNvGraphicFramePr>
          <p:nvPr/>
        </p:nvGraphicFramePr>
        <p:xfrm>
          <a:off x="909638" y="4579938"/>
          <a:ext cx="143986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0" name="Формула" r:id="rId17" imgW="1016000" imgH="279400" progId="Equation.3">
                  <p:embed/>
                </p:oleObj>
              </mc:Choice>
              <mc:Fallback>
                <p:oleObj name="Формула" r:id="rId17" imgW="1016000" imgH="2794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4579938"/>
                        <a:ext cx="143986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0" name="Rectangle 25"/>
          <p:cNvSpPr>
            <a:spLocks noChangeArrowheads="1"/>
          </p:cNvSpPr>
          <p:nvPr/>
        </p:nvSpPr>
        <p:spPr bwMode="auto">
          <a:xfrm>
            <a:off x="3581400" y="4579938"/>
            <a:ext cx="2862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асимптотически самоподобным </a:t>
            </a:r>
          </a:p>
        </p:txBody>
      </p:sp>
      <p:sp>
        <p:nvSpPr>
          <p:cNvPr id="27671" name="Rectangle 2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72" name="Object 26"/>
          <p:cNvGraphicFramePr>
            <a:graphicFrameLocks noChangeAspect="1"/>
          </p:cNvGraphicFramePr>
          <p:nvPr/>
        </p:nvGraphicFramePr>
        <p:xfrm>
          <a:off x="903288" y="4860925"/>
          <a:ext cx="14414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1" name="Формула" r:id="rId19" imgW="901309" imgH="279279" progId="Equation.3">
                  <p:embed/>
                </p:oleObj>
              </mc:Choice>
              <mc:Fallback>
                <p:oleObj name="Формула" r:id="rId19" imgW="901309" imgH="27927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860925"/>
                        <a:ext cx="144145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3" name="Rectangle 28"/>
          <p:cNvSpPr>
            <a:spLocks noChangeArrowheads="1"/>
          </p:cNvSpPr>
          <p:nvPr/>
        </p:nvSpPr>
        <p:spPr bwMode="auto">
          <a:xfrm>
            <a:off x="3563938" y="4860925"/>
            <a:ext cx="3402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строго</a:t>
            </a:r>
            <a:r>
              <a:rPr lang="ru-RU" altLang="ru-RU" sz="1800"/>
              <a:t> </a:t>
            </a:r>
            <a:r>
              <a:rPr lang="ru-RU" altLang="ru-RU" sz="1400"/>
              <a:t>самоподобный в узком смысле </a:t>
            </a:r>
          </a:p>
        </p:txBody>
      </p:sp>
      <p:sp>
        <p:nvSpPr>
          <p:cNvPr id="27674" name="Rectangle 30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75" name="Object 29"/>
          <p:cNvGraphicFramePr>
            <a:graphicFrameLocks noChangeAspect="1"/>
          </p:cNvGraphicFramePr>
          <p:nvPr/>
        </p:nvGraphicFramePr>
        <p:xfrm>
          <a:off x="2868613" y="5373688"/>
          <a:ext cx="9906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2" name="Формула" r:id="rId21" imgW="609336" imgH="177723" progId="Equation.3">
                  <p:embed/>
                </p:oleObj>
              </mc:Choice>
              <mc:Fallback>
                <p:oleObj name="Формула" r:id="rId21" imgW="609336" imgH="177723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5373688"/>
                        <a:ext cx="990600" cy="27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6" name="Rectangle 31"/>
          <p:cNvSpPr>
            <a:spLocks noChangeArrowheads="1"/>
          </p:cNvSpPr>
          <p:nvPr/>
        </p:nvSpPr>
        <p:spPr bwMode="auto">
          <a:xfrm>
            <a:off x="3851275" y="5373688"/>
            <a:ext cx="21367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коэффициент Херста </a:t>
            </a:r>
          </a:p>
        </p:txBody>
      </p:sp>
      <p:pic>
        <p:nvPicPr>
          <p:cNvPr id="27677" name="Picture 3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78" name="Line 33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680" name="Picture 3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92150"/>
            <a:ext cx="432117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Rectangle 37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7682" name="Object 36"/>
          <p:cNvGraphicFramePr>
            <a:graphicFrameLocks noChangeAspect="1"/>
          </p:cNvGraphicFramePr>
          <p:nvPr/>
        </p:nvGraphicFramePr>
        <p:xfrm>
          <a:off x="755650" y="3141663"/>
          <a:ext cx="25923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3" name="Формула" r:id="rId25" imgW="1892300" imgH="393700" progId="Equation.3">
                  <p:embed/>
                </p:oleObj>
              </mc:Choice>
              <mc:Fallback>
                <p:oleObj name="Формула" r:id="rId25" imgW="1892300" imgH="3937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141663"/>
                        <a:ext cx="25923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3" name="Object 29"/>
          <p:cNvGraphicFramePr>
            <a:graphicFrameLocks noChangeAspect="1"/>
          </p:cNvGraphicFramePr>
          <p:nvPr/>
        </p:nvGraphicFramePr>
        <p:xfrm>
          <a:off x="179388" y="5848350"/>
          <a:ext cx="8461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4" name="Формула" r:id="rId27" imgW="520474" imgH="203112" progId="Equation.3">
                  <p:embed/>
                </p:oleObj>
              </mc:Choice>
              <mc:Fallback>
                <p:oleObj name="Формула" r:id="rId27" imgW="520474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48350"/>
                        <a:ext cx="8461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4" name="Rectangle 31"/>
          <p:cNvSpPr>
            <a:spLocks noChangeArrowheads="1"/>
          </p:cNvSpPr>
          <p:nvPr/>
        </p:nvSpPr>
        <p:spPr bwMode="auto">
          <a:xfrm>
            <a:off x="1003300" y="5818188"/>
            <a:ext cx="1778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простейший</a:t>
            </a:r>
            <a:r>
              <a:rPr lang="ru-RU" altLang="ru-RU" sz="1400"/>
              <a:t> поток</a:t>
            </a:r>
          </a:p>
        </p:txBody>
      </p:sp>
      <p:graphicFrame>
        <p:nvGraphicFramePr>
          <p:cNvPr id="27685" name="Object 29"/>
          <p:cNvGraphicFramePr>
            <a:graphicFrameLocks noChangeAspect="1"/>
          </p:cNvGraphicFramePr>
          <p:nvPr/>
        </p:nvGraphicFramePr>
        <p:xfrm>
          <a:off x="2843213" y="5848350"/>
          <a:ext cx="84613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5" name="Формула" r:id="rId29" imgW="520474" imgH="203112" progId="Equation.3">
                  <p:embed/>
                </p:oleObj>
              </mc:Choice>
              <mc:Fallback>
                <p:oleObj name="Формула" r:id="rId29" imgW="520474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848350"/>
                        <a:ext cx="84613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6" name="Rectangle 31"/>
          <p:cNvSpPr>
            <a:spLocks noChangeArrowheads="1"/>
          </p:cNvSpPr>
          <p:nvPr/>
        </p:nvSpPr>
        <p:spPr bwMode="auto">
          <a:xfrm>
            <a:off x="3617913" y="5816600"/>
            <a:ext cx="2047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самоподобный</a:t>
            </a:r>
            <a:r>
              <a:rPr lang="ru-RU" altLang="ru-RU" sz="1400"/>
              <a:t> поток</a:t>
            </a:r>
          </a:p>
        </p:txBody>
      </p:sp>
      <p:graphicFrame>
        <p:nvGraphicFramePr>
          <p:cNvPr id="27687" name="Object 29"/>
          <p:cNvGraphicFramePr>
            <a:graphicFrameLocks noChangeAspect="1"/>
          </p:cNvGraphicFramePr>
          <p:nvPr/>
        </p:nvGraphicFramePr>
        <p:xfrm>
          <a:off x="5797550" y="5835650"/>
          <a:ext cx="82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6" name="Формула" r:id="rId31" imgW="507780" imgH="203112" progId="Equation.3">
                  <p:embed/>
                </p:oleObj>
              </mc:Choice>
              <mc:Fallback>
                <p:oleObj name="Формула" r:id="rId31" imgW="507780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5835650"/>
                        <a:ext cx="8255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8" name="Rectangle 31"/>
          <p:cNvSpPr>
            <a:spLocks noChangeArrowheads="1"/>
          </p:cNvSpPr>
          <p:nvPr/>
        </p:nvSpPr>
        <p:spPr bwMode="auto">
          <a:xfrm>
            <a:off x="6559550" y="5805488"/>
            <a:ext cx="2476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антиперсистентный</a:t>
            </a:r>
            <a:r>
              <a:rPr lang="ru-RU" altLang="ru-RU" sz="1400"/>
              <a:t> поток</a:t>
            </a:r>
          </a:p>
        </p:txBody>
      </p:sp>
      <p:sp>
        <p:nvSpPr>
          <p:cNvPr id="27689" name="Rectangle 25"/>
          <p:cNvSpPr>
            <a:spLocks noChangeArrowheads="1"/>
          </p:cNvSpPr>
          <p:nvPr/>
        </p:nvSpPr>
        <p:spPr bwMode="auto">
          <a:xfrm>
            <a:off x="655638" y="908050"/>
            <a:ext cx="6683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Поток</a:t>
            </a:r>
          </a:p>
        </p:txBody>
      </p:sp>
      <p:sp>
        <p:nvSpPr>
          <p:cNvPr id="27690" name="Rectangle 25"/>
          <p:cNvSpPr>
            <a:spLocks noChangeArrowheads="1"/>
          </p:cNvSpPr>
          <p:nvPr/>
        </p:nvSpPr>
        <p:spPr bwMode="auto">
          <a:xfrm>
            <a:off x="655638" y="1268413"/>
            <a:ext cx="3317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Автокорреляционная функция потока</a:t>
            </a:r>
          </a:p>
        </p:txBody>
      </p:sp>
      <p:sp>
        <p:nvSpPr>
          <p:cNvPr id="27691" name="Rectangle 25"/>
          <p:cNvSpPr>
            <a:spLocks noChangeArrowheads="1"/>
          </p:cNvSpPr>
          <p:nvPr/>
        </p:nvSpPr>
        <p:spPr bwMode="auto">
          <a:xfrm>
            <a:off x="677863" y="2492375"/>
            <a:ext cx="20589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Агрегированный поток</a:t>
            </a:r>
          </a:p>
        </p:txBody>
      </p:sp>
      <p:sp>
        <p:nvSpPr>
          <p:cNvPr id="27692" name="Rectangle 22"/>
          <p:cNvSpPr>
            <a:spLocks noChangeArrowheads="1"/>
          </p:cNvSpPr>
          <p:nvPr/>
        </p:nvSpPr>
        <p:spPr bwMode="auto">
          <a:xfrm>
            <a:off x="3440113" y="3860800"/>
            <a:ext cx="22256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Самоподобные потоки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080415A-154A-4E5C-B893-FF77DFC342EF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404813"/>
            <a:ext cx="8229600" cy="706437"/>
          </a:xfrm>
        </p:spPr>
        <p:txBody>
          <a:bodyPr/>
          <a:lstStyle/>
          <a:p>
            <a:r>
              <a:rPr lang="ru-RU" altLang="ru-RU" sz="1600" smtClean="0"/>
              <a:t>Оценка коэффициента Херста и АКФ</a:t>
            </a:r>
          </a:p>
        </p:txBody>
      </p:sp>
      <p:pic>
        <p:nvPicPr>
          <p:cNvPr id="28676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5410200" cy="2809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8677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95288" y="3716338"/>
          <a:ext cx="4032250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4" name="Visio" r:id="rId4" imgW="4525137" imgH="3145536" progId="Visio.Drawing.11">
                  <p:embed/>
                </p:oleObj>
              </mc:Choice>
              <mc:Fallback>
                <p:oleObj name="Visio" r:id="rId4" imgW="4525137" imgH="3145536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716338"/>
                        <a:ext cx="4032250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8679" name="Object 4"/>
          <p:cNvGraphicFramePr>
            <a:graphicFrameLocks noChangeAspect="1"/>
          </p:cNvGraphicFramePr>
          <p:nvPr/>
        </p:nvGraphicFramePr>
        <p:xfrm>
          <a:off x="5667375" y="1609725"/>
          <a:ext cx="25590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5" name="Формула" r:id="rId6" imgW="1892300" imgH="482600" progId="Equation.3">
                  <p:embed/>
                </p:oleObj>
              </mc:Choice>
              <mc:Fallback>
                <p:oleObj name="Формула" r:id="rId6" imgW="18923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1609725"/>
                        <a:ext cx="255905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8681" name="Object 11"/>
          <p:cNvGraphicFramePr>
            <a:graphicFrameLocks noChangeAspect="1"/>
          </p:cNvGraphicFramePr>
          <p:nvPr/>
        </p:nvGraphicFramePr>
        <p:xfrm>
          <a:off x="5724525" y="2330450"/>
          <a:ext cx="12747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6" name="Формула" r:id="rId8" imgW="736600" imgH="203200" progId="Equation.3">
                  <p:embed/>
                </p:oleObj>
              </mc:Choice>
              <mc:Fallback>
                <p:oleObj name="Формула" r:id="rId8" imgW="736600" imgH="203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330450"/>
                        <a:ext cx="1274763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2" name="Picture 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5424488"/>
            <a:ext cx="3887788" cy="596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3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4" name="Line 19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8686" name="Object 11"/>
          <p:cNvGraphicFramePr>
            <a:graphicFrameLocks noChangeAspect="1"/>
          </p:cNvGraphicFramePr>
          <p:nvPr/>
        </p:nvGraphicFramePr>
        <p:xfrm>
          <a:off x="5724525" y="2690813"/>
          <a:ext cx="11223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7" name="Формула" r:id="rId12" imgW="647419" imgH="393529" progId="Equation.3">
                  <p:embed/>
                </p:oleObj>
              </mc:Choice>
              <mc:Fallback>
                <p:oleObj name="Формула" r:id="rId12" imgW="647419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690813"/>
                        <a:ext cx="11223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Rectangle 22"/>
          <p:cNvSpPr>
            <a:spLocks noChangeArrowheads="1"/>
          </p:cNvSpPr>
          <p:nvPr/>
        </p:nvSpPr>
        <p:spPr bwMode="auto">
          <a:xfrm>
            <a:off x="5192713" y="1123950"/>
            <a:ext cx="3327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Метод анализа изменения дисперсии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0314D1-D0D5-4021-A734-6B036D9EE8B4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706437"/>
          </a:xfrm>
        </p:spPr>
        <p:txBody>
          <a:bodyPr/>
          <a:lstStyle/>
          <a:p>
            <a:r>
              <a:rPr lang="ru-RU" altLang="ru-RU" sz="1600" smtClean="0"/>
              <a:t>Пример реализаций простейшего, самоподобного и антиперсистентного потоков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06550"/>
            <a:ext cx="4038600" cy="21828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06550"/>
            <a:ext cx="4038600" cy="2149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1023938" y="1208088"/>
            <a:ext cx="2687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Простейший поток</a:t>
            </a:r>
            <a:r>
              <a:rPr lang="ru-RU" altLang="ru-RU" sz="1800"/>
              <a:t>  </a:t>
            </a:r>
            <a:r>
              <a:rPr lang="en-US" altLang="ru-RU" sz="1800" i="1"/>
              <a:t>H</a:t>
            </a:r>
            <a:r>
              <a:rPr lang="en-US" altLang="ru-RU" sz="1800"/>
              <a:t>=0,5</a:t>
            </a:r>
            <a:endParaRPr lang="ru-RU" altLang="ru-RU" sz="1800"/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5292725" y="1187450"/>
            <a:ext cx="289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Самоподобный поток</a:t>
            </a:r>
            <a:r>
              <a:rPr lang="en-US" altLang="ru-RU" sz="1800"/>
              <a:t> </a:t>
            </a:r>
            <a:r>
              <a:rPr lang="en-US" altLang="ru-RU" sz="1800" i="1"/>
              <a:t>H</a:t>
            </a:r>
            <a:r>
              <a:rPr lang="en-US" altLang="ru-RU" sz="1800"/>
              <a:t>=0,9</a:t>
            </a:r>
            <a:endParaRPr lang="ru-RU" altLang="ru-RU" sz="1800"/>
          </a:p>
        </p:txBody>
      </p:sp>
      <p:pic>
        <p:nvPicPr>
          <p:cNvPr id="2970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5" name="Line 15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707" name="Рисунок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203700"/>
            <a:ext cx="38893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 Box 10"/>
          <p:cNvSpPr txBox="1">
            <a:spLocks noChangeArrowheads="1"/>
          </p:cNvSpPr>
          <p:nvPr/>
        </p:nvSpPr>
        <p:spPr bwMode="auto">
          <a:xfrm>
            <a:off x="2700338" y="3836988"/>
            <a:ext cx="34178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Антиперсистентный поток</a:t>
            </a:r>
            <a:r>
              <a:rPr lang="ru-RU" altLang="ru-RU" sz="1800"/>
              <a:t>  </a:t>
            </a:r>
            <a:r>
              <a:rPr lang="en-US" altLang="ru-RU" sz="1800" i="1"/>
              <a:t>H</a:t>
            </a:r>
            <a:r>
              <a:rPr lang="en-US" altLang="ru-RU" sz="1800"/>
              <a:t>=0,</a:t>
            </a:r>
            <a:r>
              <a:rPr lang="ru-RU" altLang="ru-RU" sz="1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E6C1AEB-2F58-478B-96B0-E612DC9391F7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400" smtClean="0"/>
              <a:t>GI/G/1</a:t>
            </a:r>
            <a:endParaRPr lang="ru-RU" altLang="ru-RU" sz="2400" smtClean="0"/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26188"/>
            <a:ext cx="4038600" cy="531812"/>
          </a:xfrm>
          <a:noFill/>
        </p:spPr>
      </p:pic>
      <p:graphicFrame>
        <p:nvGraphicFramePr>
          <p:cNvPr id="30725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1557338"/>
          <a:ext cx="30241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9" name="Формула" r:id="rId4" imgW="1701800" imgH="431800" progId="Equation.3">
                  <p:embed/>
                </p:oleObj>
              </mc:Choice>
              <mc:Fallback>
                <p:oleObj name="Формула" r:id="rId4" imgW="17018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57338"/>
                        <a:ext cx="302418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801688" y="2852738"/>
          <a:ext cx="41306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0" name="Формула" r:id="rId6" imgW="2324100" imgH="482600" progId="Equation.3">
                  <p:embed/>
                </p:oleObj>
              </mc:Choice>
              <mc:Fallback>
                <p:oleObj name="Формула" r:id="rId6" imgW="23241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2852738"/>
                        <a:ext cx="41306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292725" y="1628775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Неравенство Кингмана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</a:t>
            </a:r>
            <a:r>
              <a:rPr lang="en-US" altLang="ru-RU" sz="1800"/>
              <a:t>Kingman</a:t>
            </a:r>
            <a:r>
              <a:rPr lang="ru-RU" altLang="ru-RU" sz="1800"/>
              <a:t>)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5292725" y="3068638"/>
            <a:ext cx="3671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Аппроксимация Маршала</a:t>
            </a:r>
            <a:endParaRPr lang="en-US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(</a:t>
            </a:r>
            <a:r>
              <a:rPr lang="en-US" altLang="ru-RU" sz="1800"/>
              <a:t>Marchall</a:t>
            </a:r>
            <a:r>
              <a:rPr lang="ru-RU" altLang="ru-RU" sz="1800"/>
              <a:t>)</a:t>
            </a:r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0731" name="Object 15"/>
          <p:cNvGraphicFramePr>
            <a:graphicFrameLocks noChangeAspect="1"/>
          </p:cNvGraphicFramePr>
          <p:nvPr/>
        </p:nvGraphicFramePr>
        <p:xfrm>
          <a:off x="900113" y="4043363"/>
          <a:ext cx="2270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1" name="Формула" r:id="rId8" imgW="114102" imgH="177492" progId="Equation.3">
                  <p:embed/>
                </p:oleObj>
              </mc:Choice>
              <mc:Fallback>
                <p:oleObj name="Формула" r:id="rId8" imgW="114102" imgH="17749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3363"/>
                        <a:ext cx="22701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1189038" y="4076700"/>
            <a:ext cx="51117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средняя продолжительность обслуживания (ед.времени)</a:t>
            </a:r>
            <a:endParaRPr lang="ru-RU" altLang="ru-RU" sz="900"/>
          </a:p>
        </p:txBody>
      </p:sp>
      <p:graphicFrame>
        <p:nvGraphicFramePr>
          <p:cNvPr id="30733" name="Object 17"/>
          <p:cNvGraphicFramePr>
            <a:graphicFrameLocks noChangeAspect="1"/>
          </p:cNvGraphicFramePr>
          <p:nvPr/>
        </p:nvGraphicFramePr>
        <p:xfrm>
          <a:off x="849313" y="4437063"/>
          <a:ext cx="3254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2" name="Формула" r:id="rId10" imgW="203112" imgH="228501" progId="Equation.3">
                  <p:embed/>
                </p:oleObj>
              </mc:Choice>
              <mc:Fallback>
                <p:oleObj name="Формула" r:id="rId10" imgW="203112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4437063"/>
                        <a:ext cx="3254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6"/>
          <p:cNvSpPr>
            <a:spLocks noChangeArrowheads="1"/>
          </p:cNvSpPr>
          <p:nvPr/>
        </p:nvSpPr>
        <p:spPr bwMode="auto">
          <a:xfrm>
            <a:off x="1154113" y="4368800"/>
            <a:ext cx="76676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дисперсия интервалов времени между моментами поступления пакетов (ед.времени</a:t>
            </a:r>
            <a:r>
              <a:rPr lang="ru-RU" altLang="ru-RU" sz="1400" baseline="30000">
                <a:cs typeface="Times New Roman" pitchFamily="18" charset="0"/>
              </a:rPr>
              <a:t>2</a:t>
            </a:r>
            <a:r>
              <a:rPr lang="ru-RU" altLang="ru-RU" sz="1400">
                <a:cs typeface="Times New Roman" pitchFamily="18" charset="0"/>
              </a:rPr>
              <a:t>)</a:t>
            </a: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/>
          </a:p>
        </p:txBody>
      </p:sp>
      <p:graphicFrame>
        <p:nvGraphicFramePr>
          <p:cNvPr id="30735" name="Object 17"/>
          <p:cNvGraphicFramePr>
            <a:graphicFrameLocks noChangeAspect="1"/>
          </p:cNvGraphicFramePr>
          <p:nvPr/>
        </p:nvGraphicFramePr>
        <p:xfrm>
          <a:off x="827088" y="4725988"/>
          <a:ext cx="3254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3" name="Формула" r:id="rId12" imgW="203112" imgH="228501" progId="Equation.3">
                  <p:embed/>
                </p:oleObj>
              </mc:Choice>
              <mc:Fallback>
                <p:oleObj name="Формула" r:id="rId12" imgW="203112" imgH="228501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25988"/>
                        <a:ext cx="3254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133475" y="4724400"/>
            <a:ext cx="53101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дисперсия времени обслуживания пакетов (ед.времени</a:t>
            </a:r>
            <a:r>
              <a:rPr lang="ru-RU" altLang="ru-RU" sz="1400" baseline="30000">
                <a:cs typeface="Times New Roman" pitchFamily="18" charset="0"/>
              </a:rPr>
              <a:t>2</a:t>
            </a:r>
            <a:r>
              <a:rPr lang="ru-RU" altLang="ru-RU" sz="1400">
                <a:cs typeface="Times New Roman" pitchFamily="18" charset="0"/>
              </a:rPr>
              <a:t>)</a:t>
            </a:r>
            <a:endParaRPr lang="ru-RU" altLang="ru-RU" sz="12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/>
          </a:p>
        </p:txBody>
      </p:sp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879475" y="5041900"/>
          <a:ext cx="2238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4" name="Формула" r:id="rId14" imgW="139579" imgH="164957" progId="Equation.3">
                  <p:embed/>
                </p:oleObj>
              </mc:Choice>
              <mc:Fallback>
                <p:oleObj name="Формула" r:id="rId14" imgW="139579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5041900"/>
                        <a:ext cx="223838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8" name="Rectangle 16"/>
          <p:cNvSpPr>
            <a:spLocks noChangeArrowheads="1"/>
          </p:cNvSpPr>
          <p:nvPr/>
        </p:nvSpPr>
        <p:spPr bwMode="auto">
          <a:xfrm>
            <a:off x="1133475" y="4994275"/>
            <a:ext cx="4121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интенсивность нагрузки (Эрл)</a:t>
            </a:r>
            <a:endParaRPr lang="ru-RU" altLang="ru-RU" sz="900"/>
          </a:p>
        </p:txBody>
      </p:sp>
      <p:graphicFrame>
        <p:nvGraphicFramePr>
          <p:cNvPr id="30739" name="Object 17"/>
          <p:cNvGraphicFramePr>
            <a:graphicFrameLocks noChangeAspect="1"/>
          </p:cNvGraphicFramePr>
          <p:nvPr/>
        </p:nvGraphicFramePr>
        <p:xfrm>
          <a:off x="889000" y="5370513"/>
          <a:ext cx="1412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Формула" r:id="rId16" imgW="126835" imgH="139518" progId="Equation.3">
                  <p:embed/>
                </p:oleObj>
              </mc:Choice>
              <mc:Fallback>
                <p:oleObj name="Формула" r:id="rId16" imgW="126835" imgH="139518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5370513"/>
                        <a:ext cx="141288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0" name="Rectangle 16"/>
          <p:cNvSpPr>
            <a:spLocks noChangeArrowheads="1"/>
          </p:cNvSpPr>
          <p:nvPr/>
        </p:nvSpPr>
        <p:spPr bwMode="auto">
          <a:xfrm>
            <a:off x="1133475" y="5302250"/>
            <a:ext cx="43354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itchFamily="18" charset="0"/>
              </a:rPr>
              <a:t> - интенсивность поступления пакетов (пакетов</a:t>
            </a:r>
            <a:r>
              <a:rPr lang="en-US" altLang="ru-RU" sz="1400">
                <a:cs typeface="Times New Roman" pitchFamily="18" charset="0"/>
              </a:rPr>
              <a:t>/</a:t>
            </a:r>
            <a:r>
              <a:rPr lang="ru-RU" altLang="ru-RU" sz="1400">
                <a:cs typeface="Times New Roman" pitchFamily="18" charset="0"/>
              </a:rPr>
              <a:t>с)</a:t>
            </a:r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E5BDC7-4B53-4166-884E-518AAB17687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649288"/>
          </a:xfrm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0000FF"/>
                </a:solidFill>
              </a:rPr>
              <a:t>3 Модели надежности сети связи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403350" y="5157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39552" y="1333792"/>
            <a:ext cx="82821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В </a:t>
            </a:r>
            <a:r>
              <a:rPr lang="ru-RU" altLang="ru-RU" sz="1400" dirty="0"/>
              <a:t>отрасли связи действует ГОСТ Р </a:t>
            </a:r>
            <a:r>
              <a:rPr lang="ru-RU" altLang="ru-RU" sz="1400" dirty="0" smtClean="0"/>
              <a:t>53111-2008, </a:t>
            </a:r>
            <a:r>
              <a:rPr lang="ru-RU" altLang="ru-RU" sz="1400" dirty="0"/>
              <a:t>определяющий устойчивость функционирования сети связи общего пользования. Ниже приведены определения согласно данному документу</a:t>
            </a:r>
            <a:r>
              <a:rPr lang="ru-RU" altLang="ru-RU" sz="1400" dirty="0" smtClean="0"/>
              <a:t>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1 устойчивость функционирования сети электросвязи: Способность сети электросвязи выполнять свои функции при выходе из строя части элементов сети в результате воздействия дестабилизирующих факторов.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2 дестабилизирующий фактор: Воздействие на сеть электросвязи, источником которого является физический или технологический процесс внутреннего или внешнего по отношению к сети электросвязи характера, приводящее к выходу из строя элементов сети.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3 коэффициент готовности: Вероятность того, что объект находится в работоспособном состоянии в любой момент времени, кроме планируемых периодов, в течение которых применение объекта по назначению не предусматривается.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4 коэффициент оперативной готовности: Вероятность того, что объект находится в работоспособном состоянии в любой момент времени, кроме планируемых периодов, в течение которых применение объекта по назначению не предусматривается, и, начиная с этого момента, будет работать безотказно в течение заданного интервала времени.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5 надежность сети электросвязи: Свойство сети электросвязи сохранять способность выполнять требуемые функции в условиях воздействия внутренних дестабилизирующих факторов (т.е. сохранять во времени в установленных пределах значения всех параметров, характеризующих способность выполнять требуемые функции в заданных режимах и условиях применения и технического обслуживания).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6856" y="692696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00FF"/>
                </a:solidFill>
              </a:rPr>
              <a:t>3.1 Общие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7947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E5BDC7-4B53-4166-884E-518AAB17687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0000FF"/>
                </a:solidFill>
              </a:rPr>
              <a:t>Общие определения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403350" y="5157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539552" y="1052736"/>
            <a:ext cx="8282186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6 живучесть сети электросвязи: Свойство сети электросвязи сохранять способность выполнять требуемые функции в условиях, создаваемых воздействиями внешних дестабилизирующих факторов.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7 работоспособное состояние: Состояние объекта, при котором значения всех параметров, характеризующих способность выполнять им заданные функции, соответствуют требованиям или нормам.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8 средняя наработка на отказ: Отношение суммарной наработки восстанавливаемого объекта к математическому ожиданию числа его отказов в течение этой наработки.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9 вероятность связности (связность) направления электросвязи: Вероятность того, что на заданном направлении электросвязи существует хотя бы один путь, по которому возможна передача информации с требуемыми качеством и объемом.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10 внутренний дестабилизирующий фактор: Дестабилизирующий фактор, источник которого расположен внутри сети электросвязи или ее элементов.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11 внешний дестабилизирующий фактор: Дестабилизирующий фактор, источник которого расположен вне сети электросвязи.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12 направление связи (основное направление связи): Совокупность линий передачи и узлов связи, обеспечивающая связь между двумя пунктами сети для обеспечения деятельности органов государственного управления, обороны, безопасности, охраны правопорядка, мобилизационной готовности при чрезвычайных ситуациях.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В качестве показателя надежности каналов электросвязи применяется коэффициент готовности Кг канала электросвязи, определяемый выражением: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Кг = То/(То + </a:t>
            </a:r>
            <a:r>
              <a:rPr lang="ru-RU" altLang="ru-RU" sz="1400" dirty="0" err="1"/>
              <a:t>Тв</a:t>
            </a:r>
            <a:r>
              <a:rPr lang="ru-RU" altLang="ru-RU" sz="1400" dirty="0"/>
              <a:t>),	(1)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где То - среднее время наработки на отказ канала электросвязи;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err="1"/>
              <a:t>Тв</a:t>
            </a:r>
            <a:r>
              <a:rPr lang="ru-RU" altLang="ru-RU" sz="1400" dirty="0"/>
              <a:t> - среднее время восстановления работоспособности канала электросвязи</a:t>
            </a:r>
            <a:r>
              <a:rPr lang="ru-RU" altLang="ru-RU" sz="1400" dirty="0" smtClean="0"/>
              <a:t>.</a:t>
            </a:r>
            <a:endParaRPr lang="ru-RU" altLang="ru-RU" sz="1400" dirty="0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57" y="366839"/>
            <a:ext cx="8229600" cy="758803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0000FF"/>
                </a:solidFill>
              </a:rPr>
              <a:t>Иллюстрации (надежность сетей связи)</a:t>
            </a:r>
          </a:p>
        </p:txBody>
      </p:sp>
      <p:pic>
        <p:nvPicPr>
          <p:cNvPr id="5222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32586"/>
            <a:ext cx="4038600" cy="531812"/>
          </a:xfrm>
          <a:noFill/>
        </p:spPr>
      </p:pic>
      <p:sp>
        <p:nvSpPr>
          <p:cNvPr id="52229" name="Line 1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2232" name="Rectangle 16"/>
          <p:cNvSpPr>
            <a:spLocks noChangeArrowheads="1"/>
          </p:cNvSpPr>
          <p:nvPr/>
        </p:nvSpPr>
        <p:spPr bwMode="auto">
          <a:xfrm>
            <a:off x="1260426" y="971754"/>
            <a:ext cx="2576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/>
              <a:t>Alcatel</a:t>
            </a:r>
            <a:r>
              <a:rPr lang="ru-RU" sz="1400" dirty="0"/>
              <a:t>-</a:t>
            </a:r>
            <a:r>
              <a:rPr lang="en-US" sz="1400" dirty="0"/>
              <a:t>Lucent Bell Labs</a:t>
            </a:r>
            <a:endParaRPr lang="ru-RU" sz="1400" dirty="0" smtClean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91009" y="1199240"/>
            <a:ext cx="802836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Уязвимости системы телекоммуникаций</a:t>
            </a:r>
            <a:endParaRPr lang="en-US" sz="1400" dirty="0" smtClean="0"/>
          </a:p>
        </p:txBody>
      </p:sp>
      <p:pic>
        <p:nvPicPr>
          <p:cNvPr id="29" name="Рисунок 2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82" y="1554918"/>
            <a:ext cx="4257675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641" y="1572010"/>
            <a:ext cx="4257675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64127"/>
              </p:ext>
            </p:extLst>
          </p:nvPr>
        </p:nvGraphicFramePr>
        <p:xfrm>
          <a:off x="464600" y="4794189"/>
          <a:ext cx="8326081" cy="1486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331"/>
                <a:gridCol w="3782305"/>
                <a:gridCol w="1632247"/>
                <a:gridCol w="2096198"/>
              </a:tblGrid>
              <a:tr h="3467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Группа факторов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Доля от общего количества отказов,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Потери пользователь-ского времени, %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60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Отказы технических средств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6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Перегрузки сети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6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Ошибки ПО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6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Ошибки персонала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6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Вандализм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7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Непреднамеренная разрушительная деятельность людей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  <a:tr h="160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Природные явления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126" marR="66126" marT="0" marB="0"/>
                </a:tc>
              </a:tr>
            </a:tbl>
          </a:graphicData>
        </a:graphic>
      </p:graphicFrame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1176301" y="4466984"/>
            <a:ext cx="2576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dirty="0" smtClean="0"/>
              <a:t>США (</a:t>
            </a:r>
            <a:r>
              <a:rPr lang="en-US" sz="1400" dirty="0" smtClean="0"/>
              <a:t>FCC)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5338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9712-054E-4CF2-AD0E-AE1298711115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205038"/>
            <a:ext cx="45370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6588125" y="2060575"/>
          <a:ext cx="115093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9" name="Формула" r:id="rId4" imgW="660113" imgH="431613" progId="Equation.3">
                  <p:embed/>
                </p:oleObj>
              </mc:Choice>
              <mc:Fallback>
                <p:oleObj name="Формула" r:id="rId4" imgW="66011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060575"/>
                        <a:ext cx="115093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0" y="364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4761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141663"/>
            <a:ext cx="1482725" cy="2160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3708400" y="3821113"/>
          <a:ext cx="16557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0" name="Формула" r:id="rId7" imgW="1155700" imgH="431800" progId="Equation.3">
                  <p:embed/>
                </p:oleObj>
              </mc:Choice>
              <mc:Fallback>
                <p:oleObj name="Формула" r:id="rId7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821113"/>
                        <a:ext cx="1655763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0" y="3643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476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46856" y="511721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00FF"/>
                </a:solidFill>
              </a:rPr>
              <a:t>3.2 Надежность простейших структур </a:t>
            </a:r>
          </a:p>
          <a:p>
            <a:pPr eaLnBrk="1" hangingPunct="1"/>
            <a:r>
              <a:rPr lang="ru-RU" altLang="ru-RU" sz="1600" b="1" kern="0" dirty="0" smtClean="0">
                <a:solidFill>
                  <a:srgbClr val="0000FF"/>
                </a:solidFill>
              </a:rPr>
              <a:t>(последовательное и параллельное включение элементов)</a:t>
            </a:r>
          </a:p>
        </p:txBody>
      </p:sp>
    </p:spTree>
    <p:extLst>
      <p:ext uri="{BB962C8B-B14F-4D97-AF65-F5344CB8AC3E}">
        <p14:creationId xmlns:p14="http://schemas.microsoft.com/office/powerpoint/2010/main" val="18277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EF13-6162-4D1E-A33D-3B47D168DE10}" type="slidenum">
              <a:rPr lang="ru-RU" altLang="ru-RU"/>
              <a:pPr/>
              <a:t>28</a:t>
            </a:fld>
            <a:endParaRPr lang="ru-RU" altLang="ru-RU"/>
          </a:p>
        </p:txBody>
      </p:sp>
      <p:pic>
        <p:nvPicPr>
          <p:cNvPr id="7782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68413"/>
            <a:ext cx="2160587" cy="173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1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268413"/>
            <a:ext cx="2160588" cy="1736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7834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3357563"/>
            <a:ext cx="2016125" cy="1620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7837" name="Object 13"/>
          <p:cNvGraphicFramePr>
            <a:graphicFrameLocks noChangeAspect="1"/>
          </p:cNvGraphicFramePr>
          <p:nvPr/>
        </p:nvGraphicFramePr>
        <p:xfrm>
          <a:off x="468313" y="3213100"/>
          <a:ext cx="31670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1" name="Формула" r:id="rId6" imgW="1879600" imgH="228600" progId="Equation.3">
                  <p:embed/>
                </p:oleObj>
              </mc:Choice>
              <mc:Fallback>
                <p:oleObj name="Формула" r:id="rId6" imgW="187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3100"/>
                        <a:ext cx="316706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7839" name="Object 15"/>
          <p:cNvGraphicFramePr>
            <a:graphicFrameLocks noChangeAspect="1"/>
          </p:cNvGraphicFramePr>
          <p:nvPr/>
        </p:nvGraphicFramePr>
        <p:xfrm>
          <a:off x="5795963" y="1628775"/>
          <a:ext cx="2736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2" name="Формула" r:id="rId8" imgW="1930400" imgH="228600" progId="Equation.3">
                  <p:embed/>
                </p:oleObj>
              </mc:Choice>
              <mc:Fallback>
                <p:oleObj name="Формула" r:id="rId8" imgW="193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628775"/>
                        <a:ext cx="27368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7841" name="Object 17"/>
          <p:cNvGraphicFramePr>
            <a:graphicFrameLocks noChangeAspect="1"/>
          </p:cNvGraphicFramePr>
          <p:nvPr/>
        </p:nvGraphicFramePr>
        <p:xfrm>
          <a:off x="5795963" y="3716338"/>
          <a:ext cx="32400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3" name="Формула" r:id="rId10" imgW="2197100" imgH="228600" progId="Equation.3">
                  <p:embed/>
                </p:oleObj>
              </mc:Choice>
              <mc:Fallback>
                <p:oleObj name="Формула" r:id="rId10" imgW="219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16338"/>
                        <a:ext cx="32400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7843" name="Object 19"/>
          <p:cNvGraphicFramePr>
            <a:graphicFrameLocks noChangeAspect="1"/>
          </p:cNvGraphicFramePr>
          <p:nvPr/>
        </p:nvGraphicFramePr>
        <p:xfrm>
          <a:off x="755650" y="5516563"/>
          <a:ext cx="49688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4" name="Формула" r:id="rId12" imgW="3429000" imgH="228600" progId="Equation.3">
                  <p:embed/>
                </p:oleObj>
              </mc:Choice>
              <mc:Fallback>
                <p:oleObj name="Формула" r:id="rId12" imgW="342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516563"/>
                        <a:ext cx="49688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46" name="Line 22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446856" y="511721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00FF"/>
                </a:solidFill>
              </a:rPr>
              <a:t>3.3 Мостовая схема включения</a:t>
            </a:r>
          </a:p>
        </p:txBody>
      </p:sp>
    </p:spTree>
    <p:extLst>
      <p:ext uri="{BB962C8B-B14F-4D97-AF65-F5344CB8AC3E}">
        <p14:creationId xmlns:p14="http://schemas.microsoft.com/office/powerpoint/2010/main" val="30227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BD33-C96B-4A14-9C5C-3766A044790C}" type="slidenum">
              <a:rPr lang="ru-RU" altLang="ru-RU"/>
              <a:pPr/>
              <a:t>29</a:t>
            </a:fld>
            <a:endParaRPr lang="ru-RU" altLang="ru-RU"/>
          </a:p>
        </p:txBody>
      </p:sp>
      <p:pic>
        <p:nvPicPr>
          <p:cNvPr id="8192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2879725" cy="196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341438"/>
            <a:ext cx="2530475" cy="1262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8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708275"/>
            <a:ext cx="2530475" cy="722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30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716338"/>
            <a:ext cx="2530475" cy="722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24400"/>
            <a:ext cx="19526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33" name="Object 13"/>
          <p:cNvGraphicFramePr>
            <a:graphicFrameLocks noChangeAspect="1"/>
          </p:cNvGraphicFramePr>
          <p:nvPr/>
        </p:nvGraphicFramePr>
        <p:xfrm>
          <a:off x="755650" y="3860800"/>
          <a:ext cx="28797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4" name="Формула" r:id="rId8" imgW="2095500" imgH="228600" progId="Equation.3">
                  <p:embed/>
                </p:oleObj>
              </mc:Choice>
              <mc:Fallback>
                <p:oleObj name="Формула" r:id="rId8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860800"/>
                        <a:ext cx="2879725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35" name="Object 15"/>
          <p:cNvGraphicFramePr>
            <a:graphicFrameLocks noChangeAspect="1"/>
          </p:cNvGraphicFramePr>
          <p:nvPr/>
        </p:nvGraphicFramePr>
        <p:xfrm>
          <a:off x="827088" y="4292600"/>
          <a:ext cx="25193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5" name="Формула" r:id="rId10" imgW="1777229" imgH="228501" progId="Equation.3">
                  <p:embed/>
                </p:oleObj>
              </mc:Choice>
              <mc:Fallback>
                <p:oleObj name="Формула" r:id="rId10" imgW="177722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92600"/>
                        <a:ext cx="25193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37" name="Object 17"/>
          <p:cNvGraphicFramePr>
            <a:graphicFrameLocks noChangeAspect="1"/>
          </p:cNvGraphicFramePr>
          <p:nvPr/>
        </p:nvGraphicFramePr>
        <p:xfrm>
          <a:off x="755650" y="5300663"/>
          <a:ext cx="55435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6" name="Формула" r:id="rId12" imgW="4013200" imgH="457200" progId="Equation.3">
                  <p:embed/>
                </p:oleObj>
              </mc:Choice>
              <mc:Fallback>
                <p:oleObj name="Формула" r:id="rId12" imgW="401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00663"/>
                        <a:ext cx="55435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39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46856" y="511721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00FF"/>
                </a:solidFill>
              </a:rPr>
              <a:t>3.4 Метод декомпозиции</a:t>
            </a:r>
          </a:p>
        </p:txBody>
      </p:sp>
    </p:spTree>
    <p:extLst>
      <p:ext uri="{BB962C8B-B14F-4D97-AF65-F5344CB8AC3E}">
        <p14:creationId xmlns:p14="http://schemas.microsoft.com/office/powerpoint/2010/main" val="3744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67B795-A3BC-4C71-937B-A7F163953B6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smtClean="0">
                <a:solidFill>
                  <a:srgbClr val="0000FF"/>
                </a:solidFill>
              </a:rPr>
              <a:t>Введение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125538"/>
            <a:ext cx="8229600" cy="50403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	Теория оптимизации основана на использовании  математических методов для нахождения оптимальных, в определенном смысле, решений различных задач.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	Определение смысла оптимального решения является задачей прикладной области. В области построения и эксплуатации сетей связи, могут рассматриваться оптимальные решения в части выбора физической и логической структуры сети связи, параметров сетевых элементов, распределения ресурсов, управления трафиком и качеством обслуживания с учетом необходимых требований и нормативов и др.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	Основные этапы получения оптимального решения состоят в описании модели рассматриваемой системы, определении целевой функции и нахождении ее экстремума. Реализация этих этапов зависит от специфики и сложности конкретной задачи и может быть выполнена различными методами.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/>
              <a:t>		В данном материале рассматриваются возможные подходы и методы решения подобных задач.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84E1-B357-4DA3-AACB-58FE61924C7D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26" y="2892723"/>
            <a:ext cx="8229600" cy="865188"/>
          </a:xfrm>
        </p:spPr>
        <p:txBody>
          <a:bodyPr/>
          <a:lstStyle/>
          <a:p>
            <a:r>
              <a:rPr lang="en-US" altLang="ru-RU" sz="2000" dirty="0"/>
              <a:t>3</a:t>
            </a:r>
            <a:r>
              <a:rPr lang="ru-RU" altLang="ru-RU" sz="2000" dirty="0"/>
              <a:t>.</a:t>
            </a:r>
            <a:r>
              <a:rPr lang="en-US" altLang="ru-RU" sz="2000" dirty="0"/>
              <a:t>5</a:t>
            </a:r>
            <a:r>
              <a:rPr lang="ru-RU" altLang="ru-RU" sz="2000" dirty="0"/>
              <a:t> Метод добавления-удаления (</a:t>
            </a:r>
            <a:r>
              <a:rPr lang="en-US" altLang="ru-RU" sz="2000" dirty="0"/>
              <a:t>IE – inclusion-exclusion)</a:t>
            </a:r>
            <a:endParaRPr lang="ru-RU" altLang="ru-RU" sz="20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8229600" cy="3159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Пусть граф сети имеет </a:t>
            </a:r>
            <a:r>
              <a:rPr lang="en-US" altLang="ru-RU" sz="1600" i="1"/>
              <a:t>l</a:t>
            </a:r>
            <a:r>
              <a:rPr lang="en-US" altLang="ru-RU" sz="1600"/>
              <a:t> </a:t>
            </a:r>
            <a:r>
              <a:rPr lang="ru-RU" altLang="ru-RU" sz="1600"/>
              <a:t>путей между заданными двумя узлами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39750" y="1557338"/>
          <a:ext cx="361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4" name="Формула" r:id="rId3" imgW="203112" imgH="241195" progId="Equation.3">
                  <p:embed/>
                </p:oleObj>
              </mc:Choice>
              <mc:Fallback>
                <p:oleObj name="Формула" r:id="rId3" imgW="20311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557338"/>
                        <a:ext cx="3619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914400" y="1585913"/>
            <a:ext cx="68262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Событие, которое заключается в том что все элементы пути </a:t>
            </a:r>
            <a:r>
              <a:rPr lang="en-US" altLang="ru-RU" sz="1600" i="1"/>
              <a:t>Tj </a:t>
            </a:r>
            <a:r>
              <a:rPr lang="ru-RU" altLang="ru-RU" sz="1600"/>
              <a:t>исправны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539750" y="2162175"/>
          <a:ext cx="18002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5" name="Формула" r:id="rId5" imgW="990600" imgH="381000" progId="Equation.3">
                  <p:embed/>
                </p:oleObj>
              </mc:Choice>
              <mc:Fallback>
                <p:oleObj name="Формула" r:id="rId5" imgW="990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162175"/>
                        <a:ext cx="180022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68313" y="2809875"/>
            <a:ext cx="49672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Система из </a:t>
            </a:r>
            <a:r>
              <a:rPr lang="en-US" altLang="ru-RU" sz="1600" i="1"/>
              <a:t>l</a:t>
            </a:r>
            <a:r>
              <a:rPr lang="en-US" altLang="ru-RU" sz="1600"/>
              <a:t> </a:t>
            </a:r>
            <a:r>
              <a:rPr lang="ru-RU" altLang="ru-RU" sz="1600"/>
              <a:t>работает, когда работает хотя бы один путь</a:t>
            </a: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611188" y="3457575"/>
          <a:ext cx="1439862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6" name="Формула" r:id="rId7" imgW="939800" imgH="508000" progId="Equation.3">
                  <p:embed/>
                </p:oleObj>
              </mc:Choice>
              <mc:Fallback>
                <p:oleObj name="Формула" r:id="rId7" imgW="939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457575"/>
                        <a:ext cx="1439862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76" name="Object 12"/>
          <p:cNvGraphicFramePr>
            <a:graphicFrameLocks noChangeAspect="1"/>
          </p:cNvGraphicFramePr>
          <p:nvPr/>
        </p:nvGraphicFramePr>
        <p:xfrm>
          <a:off x="611188" y="4321175"/>
          <a:ext cx="15843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7" name="Формула" r:id="rId9" imgW="1079032" imgH="431613" progId="Equation.3">
                  <p:embed/>
                </p:oleObj>
              </mc:Choice>
              <mc:Fallback>
                <p:oleObj name="Формула" r:id="rId9" imgW="10790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321175"/>
                        <a:ext cx="15843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78" name="Object 14"/>
          <p:cNvGraphicFramePr>
            <a:graphicFrameLocks noChangeAspect="1"/>
          </p:cNvGraphicFramePr>
          <p:nvPr/>
        </p:nvGraphicFramePr>
        <p:xfrm>
          <a:off x="611188" y="5067300"/>
          <a:ext cx="38163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8" name="Формула" r:id="rId11" imgW="2197100" imgH="342900" progId="Equation.3">
                  <p:embed/>
                </p:oleObj>
              </mc:Choice>
              <mc:Fallback>
                <p:oleObj name="Формула" r:id="rId11" imgW="21971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067300"/>
                        <a:ext cx="381635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80" name="Object 16"/>
          <p:cNvGraphicFramePr>
            <a:graphicFrameLocks noChangeAspect="1"/>
          </p:cNvGraphicFramePr>
          <p:nvPr/>
        </p:nvGraphicFramePr>
        <p:xfrm>
          <a:off x="6300788" y="4005263"/>
          <a:ext cx="5762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69" name="Формула" r:id="rId13" imgW="431800" imgH="215900" progId="Equation.3">
                  <p:embed/>
                </p:oleObj>
              </mc:Choice>
              <mc:Fallback>
                <p:oleObj name="Формула" r:id="rId13" imgW="431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005263"/>
                        <a:ext cx="576262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6300788" y="4365625"/>
          <a:ext cx="10080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70" name="Формула" r:id="rId15" imgW="723900" imgH="215900" progId="Equation.3">
                  <p:embed/>
                </p:oleObj>
              </mc:Choice>
              <mc:Fallback>
                <p:oleObj name="Формула" r:id="rId15" imgW="723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365625"/>
                        <a:ext cx="1008062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84" name="Object 20"/>
          <p:cNvGraphicFramePr>
            <a:graphicFrameLocks noChangeAspect="1"/>
          </p:cNvGraphicFramePr>
          <p:nvPr/>
        </p:nvGraphicFramePr>
        <p:xfrm>
          <a:off x="6300788" y="4740275"/>
          <a:ext cx="13668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71" name="Формула" r:id="rId17" imgW="1028700" imgH="228600" progId="Equation.3">
                  <p:embed/>
                </p:oleObj>
              </mc:Choice>
              <mc:Fallback>
                <p:oleObj name="Формула" r:id="rId17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740275"/>
                        <a:ext cx="13668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86" name="Object 22"/>
          <p:cNvGraphicFramePr>
            <a:graphicFrameLocks noChangeAspect="1"/>
          </p:cNvGraphicFramePr>
          <p:nvPr/>
        </p:nvGraphicFramePr>
        <p:xfrm>
          <a:off x="6300788" y="5084763"/>
          <a:ext cx="180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72" name="Формула" r:id="rId19" imgW="1320227" imgH="228501" progId="Equation.3">
                  <p:embed/>
                </p:oleObj>
              </mc:Choice>
              <mc:Fallback>
                <p:oleObj name="Формула" r:id="rId19" imgW="132022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84763"/>
                        <a:ext cx="18002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5795963" y="3429000"/>
            <a:ext cx="302418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1600"/>
              <a:t>Неравенства Бонферрони</a:t>
            </a:r>
          </a:p>
        </p:txBody>
      </p:sp>
      <p:pic>
        <p:nvPicPr>
          <p:cNvPr id="88089" name="Picture 2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46856" y="511721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00FF"/>
                </a:solidFill>
              </a:rPr>
              <a:t>3.5 Метод включения-исключения (</a:t>
            </a:r>
            <a:r>
              <a:rPr lang="en-US" altLang="ru-RU" sz="1600" b="1" kern="0" dirty="0" smtClean="0">
                <a:solidFill>
                  <a:srgbClr val="0000FF"/>
                </a:solidFill>
              </a:rPr>
              <a:t>IE – Inclusion – Exclusion)</a:t>
            </a:r>
            <a:endParaRPr lang="ru-RU" altLang="ru-RU" sz="1600" b="1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DB1BD-C804-4645-8C0F-23555817E44A}" type="slidenum">
              <a:rPr lang="ru-RU" altLang="ru-RU"/>
              <a:pPr/>
              <a:t>31</a:t>
            </a:fld>
            <a:endParaRPr lang="ru-RU" altLang="ru-RU"/>
          </a:p>
        </p:txBody>
      </p:sp>
      <p:pic>
        <p:nvPicPr>
          <p:cNvPr id="8909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12875"/>
            <a:ext cx="2159000" cy="173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4356100" y="1557338"/>
          <a:ext cx="13684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0" name="Формула" r:id="rId4" imgW="1002865" imgH="215806" progId="Equation.3">
                  <p:embed/>
                </p:oleObj>
              </mc:Choice>
              <mc:Fallback>
                <p:oleObj name="Формула" r:id="rId4" imgW="100286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557338"/>
                        <a:ext cx="136842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4356100" y="1844675"/>
          <a:ext cx="12969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1" name="Формула" r:id="rId6" imgW="1028700" imgH="228600" progId="Equation.3">
                  <p:embed/>
                </p:oleObj>
              </mc:Choice>
              <mc:Fallback>
                <p:oleObj name="Формула" r:id="rId6" imgW="102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1844675"/>
                        <a:ext cx="1296988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4356100" y="2111375"/>
          <a:ext cx="15843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2" name="Формула" r:id="rId8" imgW="1168400" imgH="228600" progId="Equation.3">
                  <p:embed/>
                </p:oleObj>
              </mc:Choice>
              <mc:Fallback>
                <p:oleObj name="Формула" r:id="rId8" imgW="11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111375"/>
                        <a:ext cx="15843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100" name="Object 12"/>
          <p:cNvGraphicFramePr>
            <a:graphicFrameLocks noChangeAspect="1"/>
          </p:cNvGraphicFramePr>
          <p:nvPr/>
        </p:nvGraphicFramePr>
        <p:xfrm>
          <a:off x="4356100" y="2390775"/>
          <a:ext cx="16557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3" name="Формула" r:id="rId10" imgW="1193800" imgH="228600" progId="Equation.3">
                  <p:embed/>
                </p:oleObj>
              </mc:Choice>
              <mc:Fallback>
                <p:oleObj name="Формула" r:id="rId10" imgW="119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390775"/>
                        <a:ext cx="165576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102" name="Object 14"/>
          <p:cNvGraphicFramePr>
            <a:graphicFrameLocks noChangeAspect="1"/>
          </p:cNvGraphicFramePr>
          <p:nvPr/>
        </p:nvGraphicFramePr>
        <p:xfrm>
          <a:off x="611188" y="3573463"/>
          <a:ext cx="626586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4" name="Формула" r:id="rId12" imgW="5003800" imgH="228600" progId="Equation.3">
                  <p:embed/>
                </p:oleObj>
              </mc:Choice>
              <mc:Fallback>
                <p:oleObj name="Формула" r:id="rId12" imgW="500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573463"/>
                        <a:ext cx="626586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5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104" name="Object 16"/>
          <p:cNvGraphicFramePr>
            <a:graphicFrameLocks noChangeAspect="1"/>
          </p:cNvGraphicFramePr>
          <p:nvPr/>
        </p:nvGraphicFramePr>
        <p:xfrm>
          <a:off x="611188" y="3933825"/>
          <a:ext cx="78486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5" name="Формула" r:id="rId14" imgW="5842000" imgH="457200" progId="Equation.3">
                  <p:embed/>
                </p:oleObj>
              </mc:Choice>
              <mc:Fallback>
                <p:oleObj name="Формула" r:id="rId14" imgW="584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933825"/>
                        <a:ext cx="78486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106" name="Object 18"/>
          <p:cNvGraphicFramePr>
            <a:graphicFrameLocks noChangeAspect="1"/>
          </p:cNvGraphicFramePr>
          <p:nvPr/>
        </p:nvGraphicFramePr>
        <p:xfrm>
          <a:off x="611188" y="4652963"/>
          <a:ext cx="64817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6" name="Формула" r:id="rId16" imgW="5029200" imgH="457200" progId="Equation.3">
                  <p:embed/>
                </p:oleObj>
              </mc:Choice>
              <mc:Fallback>
                <p:oleObj name="Формула" r:id="rId16" imgW="5029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52963"/>
                        <a:ext cx="6481762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611188" y="5300663"/>
          <a:ext cx="33845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7" name="Формула" r:id="rId18" imgW="2565400" imgH="228600" progId="Equation.3">
                  <p:embed/>
                </p:oleObj>
              </mc:Choice>
              <mc:Fallback>
                <p:oleObj name="Формула" r:id="rId18" imgW="256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300663"/>
                        <a:ext cx="33845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110" name="Object 22"/>
          <p:cNvGraphicFramePr>
            <a:graphicFrameLocks noChangeAspect="1"/>
          </p:cNvGraphicFramePr>
          <p:nvPr/>
        </p:nvGraphicFramePr>
        <p:xfrm>
          <a:off x="611188" y="5734050"/>
          <a:ext cx="79216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48" name="Формула" r:id="rId20" imgW="5829300" imgH="457200" progId="Equation.3">
                  <p:embed/>
                </p:oleObj>
              </mc:Choice>
              <mc:Fallback>
                <p:oleObj name="Формула" r:id="rId20" imgW="5829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734050"/>
                        <a:ext cx="79216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112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113" name="Line 25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46856" y="511721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kern="0" dirty="0" smtClean="0">
                <a:solidFill>
                  <a:srgbClr val="0000FF"/>
                </a:solidFill>
              </a:rPr>
              <a:t>Метод включения-исключения (пример</a:t>
            </a:r>
            <a:r>
              <a:rPr lang="en-US" altLang="ru-RU" sz="1600" b="1" kern="0" dirty="0" smtClean="0">
                <a:solidFill>
                  <a:srgbClr val="0000FF"/>
                </a:solidFill>
              </a:rPr>
              <a:t>)</a:t>
            </a:r>
            <a:endParaRPr lang="ru-RU" altLang="ru-RU" sz="1600" b="1" kern="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32C987-1888-48B2-830F-15F3256A159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40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0000FF"/>
                </a:solidFill>
              </a:rPr>
              <a:t>4 Выводы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1600" dirty="0" smtClean="0"/>
              <a:t>Оптимизация сети связи является комплексной задачей для решения которой требуется решение задач различного характера</a:t>
            </a:r>
            <a:r>
              <a:rPr lang="en-US" altLang="ru-RU" sz="1600" dirty="0" smtClean="0"/>
              <a:t> </a:t>
            </a:r>
            <a:r>
              <a:rPr lang="ru-RU" altLang="ru-RU" sz="1600" dirty="0" smtClean="0"/>
              <a:t>начиная с уровня элемента сети до уровня управления и планирования ее развития</a:t>
            </a:r>
            <a:r>
              <a:rPr lang="en-US" altLang="ru-RU" sz="1600" dirty="0" smtClean="0"/>
              <a:t>;</a:t>
            </a:r>
            <a:endParaRPr lang="ru-RU" altLang="ru-RU" sz="1600" dirty="0" smtClean="0"/>
          </a:p>
          <a:p>
            <a:pPr eaLnBrk="1" hangingPunct="1"/>
            <a:endParaRPr lang="ru-RU" altLang="ru-RU" sz="1600" dirty="0" smtClean="0"/>
          </a:p>
          <a:p>
            <a:pPr eaLnBrk="1" hangingPunct="1"/>
            <a:r>
              <a:rPr lang="ru-RU" altLang="ru-RU" sz="1600" dirty="0" smtClean="0"/>
              <a:t>Для решения задач на различных уровнях используются различные методы оптимизации, позволяющие решить задачи данного уровня.</a:t>
            </a:r>
          </a:p>
          <a:p>
            <a:pPr eaLnBrk="1" hangingPunct="1"/>
            <a:endParaRPr lang="ru-RU" altLang="ru-RU" sz="1600" dirty="0" smtClean="0"/>
          </a:p>
          <a:p>
            <a:pPr eaLnBrk="1" hangingPunct="1"/>
            <a:r>
              <a:rPr lang="ru-RU" altLang="ru-RU" sz="1600" dirty="0" smtClean="0"/>
              <a:t>Для постановки задачи оптимизации требуются математические модели элементов сетей связи, позволяющие построить целевую функцию, т.е. построить зависимость некоторого параметра или параметров, отражающих эффективность, от значений параметров 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40D98-80D2-4D98-B98D-D8A5AA5B8784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000" b="1" dirty="0" smtClean="0">
                <a:solidFill>
                  <a:srgbClr val="0000FF"/>
                </a:solidFill>
              </a:rPr>
              <a:t>1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. </a:t>
            </a:r>
            <a:r>
              <a:rPr lang="ru-RU" altLang="ru-RU" sz="2000" b="1" dirty="0">
                <a:solidFill>
                  <a:srgbClr val="0000FF"/>
                </a:solidFill>
              </a:rPr>
              <a:t>Предметная область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/>
            </a:r>
            <a:br>
              <a:rPr lang="ru-RU" altLang="ru-RU" sz="2000" b="1" dirty="0" smtClean="0">
                <a:solidFill>
                  <a:srgbClr val="0000FF"/>
                </a:solidFill>
              </a:rPr>
            </a:br>
            <a:endParaRPr lang="ru-RU" alt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679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1600" dirty="0" smtClean="0"/>
              <a:t>Выбор той или иной модели сети связи зависит от предметной области, т.е. от того какие свойства сети связи предполагается оптимизировать. В качестве примера можно привести</a:t>
            </a:r>
            <a:r>
              <a:rPr lang="en-US" altLang="ru-RU" sz="1600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en-US" altLang="ru-RU" sz="1600" dirty="0" smtClean="0"/>
              <a:t>-</a:t>
            </a:r>
            <a:r>
              <a:rPr lang="ru-RU" altLang="ru-RU" sz="1600" dirty="0" smtClean="0"/>
              <a:t>качество обслуживания трафика (предоставления услуг)</a:t>
            </a:r>
            <a:r>
              <a:rPr lang="en-US" altLang="ru-RU" sz="1600" dirty="0" smtClean="0"/>
              <a:t>;</a:t>
            </a:r>
          </a:p>
          <a:p>
            <a:pPr marL="0" indent="0" eaLnBrk="1" hangingPunct="1">
              <a:buFontTx/>
              <a:buNone/>
            </a:pPr>
            <a:r>
              <a:rPr lang="en-US" altLang="ru-RU" sz="1600" dirty="0" smtClean="0"/>
              <a:t>-</a:t>
            </a:r>
            <a:r>
              <a:rPr lang="ru-RU" altLang="ru-RU" sz="1600" dirty="0" smtClean="0"/>
              <a:t>надежность сети связи (доступность услуг связи)</a:t>
            </a:r>
            <a:r>
              <a:rPr lang="en-US" altLang="ru-RU" sz="1600" dirty="0" smtClean="0"/>
              <a:t>;</a:t>
            </a:r>
          </a:p>
          <a:p>
            <a:pPr marL="0" indent="0" eaLnBrk="1" hangingPunct="1">
              <a:buFontTx/>
              <a:buNone/>
            </a:pPr>
            <a:r>
              <a:rPr lang="en-US" altLang="ru-RU" sz="1600" dirty="0" smtClean="0"/>
              <a:t>-</a:t>
            </a:r>
            <a:r>
              <a:rPr lang="ru-RU" altLang="ru-RU" sz="1600" dirty="0" smtClean="0"/>
              <a:t>экономические показатели.</a:t>
            </a:r>
          </a:p>
          <a:p>
            <a:pPr marL="0" indent="0" eaLnBrk="1" hangingPunct="1">
              <a:buFontTx/>
              <a:buNone/>
            </a:pPr>
            <a:endParaRPr lang="ru-RU" altLang="ru-RU" sz="1600" dirty="0" smtClean="0"/>
          </a:p>
          <a:p>
            <a:pPr marL="0" indent="0" eaLnBrk="1" hangingPunct="1">
              <a:buFontTx/>
              <a:buNone/>
            </a:pPr>
            <a:r>
              <a:rPr lang="ru-RU" altLang="ru-RU" sz="1600" dirty="0" smtClean="0"/>
              <a:t>Для моделирования </a:t>
            </a:r>
            <a:r>
              <a:rPr lang="ru-RU" altLang="ru-RU" sz="1600" b="1" dirty="0" smtClean="0"/>
              <a:t>качества</a:t>
            </a:r>
            <a:r>
              <a:rPr lang="ru-RU" altLang="ru-RU" sz="1600" dirty="0" smtClean="0"/>
              <a:t> обслуживания трафика используется модели сети связи как системы массового обслуживания (СМО), известные из теории </a:t>
            </a:r>
            <a:r>
              <a:rPr lang="ru-RU" altLang="ru-RU" sz="1600" dirty="0" err="1" smtClean="0"/>
              <a:t>телетрафика</a:t>
            </a:r>
            <a:r>
              <a:rPr lang="ru-RU" altLang="ru-RU" sz="1600" dirty="0" smtClean="0"/>
              <a:t> (теории массового обслуживания).</a:t>
            </a:r>
          </a:p>
          <a:p>
            <a:pPr marL="0" indent="0" eaLnBrk="1" hangingPunct="1">
              <a:buFontTx/>
              <a:buNone/>
            </a:pPr>
            <a:endParaRPr lang="ru-RU" altLang="ru-RU" sz="1600" dirty="0" smtClean="0"/>
          </a:p>
          <a:p>
            <a:pPr marL="0" indent="0" eaLnBrk="1" hangingPunct="1">
              <a:buFontTx/>
              <a:buNone/>
            </a:pPr>
            <a:r>
              <a:rPr lang="ru-RU" altLang="ru-RU" sz="1600" dirty="0" smtClean="0"/>
              <a:t>Для моделирования </a:t>
            </a:r>
            <a:r>
              <a:rPr lang="ru-RU" altLang="ru-RU" sz="1600" b="1" dirty="0" smtClean="0"/>
              <a:t>надежности</a:t>
            </a:r>
            <a:r>
              <a:rPr lang="ru-RU" altLang="ru-RU" sz="1600" dirty="0" smtClean="0"/>
              <a:t> сети связи используются методы теории надежности, теории вероятностей и математической статистики.</a:t>
            </a:r>
          </a:p>
          <a:p>
            <a:pPr marL="0" indent="0" eaLnBrk="1" hangingPunct="1">
              <a:buFontTx/>
              <a:buNone/>
            </a:pPr>
            <a:endParaRPr lang="ru-RU" altLang="ru-RU" sz="1600" dirty="0" smtClean="0"/>
          </a:p>
          <a:p>
            <a:pPr marL="0" indent="0" eaLnBrk="1" hangingPunct="1">
              <a:buFontTx/>
              <a:buNone/>
            </a:pPr>
            <a:r>
              <a:rPr lang="ru-RU" altLang="ru-RU" sz="1600" dirty="0" smtClean="0"/>
              <a:t>Для моделирования </a:t>
            </a:r>
            <a:r>
              <a:rPr lang="ru-RU" altLang="ru-RU" sz="1600" b="1" dirty="0" smtClean="0"/>
              <a:t>экономических</a:t>
            </a:r>
            <a:r>
              <a:rPr lang="ru-RU" altLang="ru-RU" sz="1600" dirty="0" smtClean="0"/>
              <a:t> показателей используют методы экономики.</a:t>
            </a:r>
          </a:p>
          <a:p>
            <a:pPr marL="0" indent="0" eaLnBrk="1" hangingPunct="1">
              <a:buFontTx/>
              <a:buNone/>
            </a:pPr>
            <a:endParaRPr lang="ru-RU" altLang="ru-RU" sz="1200" i="1" dirty="0" smtClean="0"/>
          </a:p>
          <a:p>
            <a:pPr marL="0" indent="0" eaLnBrk="1" hangingPunct="1">
              <a:buFontTx/>
              <a:buNone/>
            </a:pPr>
            <a:endParaRPr lang="ru-RU" altLang="ru-RU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6E5BDC7-4B53-4166-884E-518AAB176875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3448"/>
            <a:ext cx="8229600" cy="649288"/>
          </a:xfrm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0000FF"/>
                </a:solidFill>
              </a:rPr>
              <a:t>2 Модели сети связи как СМО</a:t>
            </a:r>
            <a:r>
              <a:rPr lang="en-US" altLang="ru-RU" sz="1600" b="1" dirty="0" smtClean="0">
                <a:solidFill>
                  <a:srgbClr val="0000FF"/>
                </a:solidFill>
              </a:rPr>
              <a:t/>
            </a:r>
            <a:br>
              <a:rPr lang="en-US" altLang="ru-RU" sz="1600" b="1" dirty="0" smtClean="0">
                <a:solidFill>
                  <a:srgbClr val="0000FF"/>
                </a:solidFill>
              </a:rPr>
            </a:br>
            <a:r>
              <a:rPr lang="en-US" altLang="ru-RU" sz="1600" b="1" dirty="0" smtClean="0">
                <a:solidFill>
                  <a:srgbClr val="0000FF"/>
                </a:solidFill>
              </a:rPr>
              <a:t>2.1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 Параметры моделей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403350" y="5157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00113" y="5013325"/>
            <a:ext cx="7200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Основная задача моделирования сети связи – определить соотношение между  трафиком, ресурсами сети и качеством обслуживания</a:t>
            </a:r>
          </a:p>
        </p:txBody>
      </p:sp>
      <p:graphicFrame>
        <p:nvGraphicFramePr>
          <p:cNvPr id="15366" name="Object 7"/>
          <p:cNvGraphicFramePr>
            <a:graphicFrameLocks noChangeAspect="1"/>
          </p:cNvGraphicFramePr>
          <p:nvPr/>
        </p:nvGraphicFramePr>
        <p:xfrm>
          <a:off x="1243013" y="1268413"/>
          <a:ext cx="66579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Visio" r:id="rId3" imgW="6657213" imgH="3309315" progId="Visio.Drawing.11">
                  <p:embed/>
                </p:oleObj>
              </mc:Choice>
              <mc:Fallback>
                <p:oleObj name="Visio" r:id="rId3" imgW="6657213" imgH="3309315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1268413"/>
                        <a:ext cx="66579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D1D521-1B3A-4624-8572-6F5EAB322A1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258888" y="404813"/>
            <a:ext cx="6985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>
                <a:solidFill>
                  <a:schemeClr val="tx2"/>
                </a:solidFill>
              </a:rPr>
              <a:t> </a:t>
            </a:r>
            <a:r>
              <a:rPr lang="ru-RU" altLang="ru-RU" sz="1600" dirty="0" smtClean="0">
                <a:solidFill>
                  <a:srgbClr val="0000FF"/>
                </a:solidFill>
              </a:rPr>
              <a:t>2.2 </a:t>
            </a:r>
            <a:r>
              <a:rPr lang="ru-RU" altLang="ru-RU" sz="1600" dirty="0">
                <a:solidFill>
                  <a:srgbClr val="0000FF"/>
                </a:solidFill>
              </a:rPr>
              <a:t>Параметры функционирования сети связи</a:t>
            </a: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971550" y="5157788"/>
          <a:ext cx="720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" name="Формула" r:id="rId3" imgW="457002" imgH="393529" progId="Equation.3">
                  <p:embed/>
                </p:oleObj>
              </mc:Choice>
              <mc:Fallback>
                <p:oleObj name="Формула" r:id="rId3" imgW="45700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57788"/>
                        <a:ext cx="7207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6390" name="Object 7"/>
          <p:cNvGraphicFramePr>
            <a:graphicFrameLocks noChangeAspect="1"/>
          </p:cNvGraphicFramePr>
          <p:nvPr/>
        </p:nvGraphicFramePr>
        <p:xfrm>
          <a:off x="250825" y="1125538"/>
          <a:ext cx="8713788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" name="Visio" r:id="rId5" imgW="8713470" imgH="3338576" progId="Visio.Drawing.11">
                  <p:embed/>
                </p:oleObj>
              </mc:Choice>
              <mc:Fallback>
                <p:oleObj name="Visio" r:id="rId5" imgW="8713470" imgH="333857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25538"/>
                        <a:ext cx="8713788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8"/>
          <p:cNvGraphicFramePr>
            <a:graphicFrameLocks noChangeAspect="1"/>
          </p:cNvGraphicFramePr>
          <p:nvPr/>
        </p:nvGraphicFramePr>
        <p:xfrm>
          <a:off x="2965450" y="5084763"/>
          <a:ext cx="11017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2" name="Формула" r:id="rId7" imgW="698197" imgH="393529" progId="Equation.3">
                  <p:embed/>
                </p:oleObj>
              </mc:Choice>
              <mc:Fallback>
                <p:oleObj name="Формула" r:id="rId7" imgW="698197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084763"/>
                        <a:ext cx="11017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9"/>
          <p:cNvGraphicFramePr>
            <a:graphicFrameLocks noChangeAspect="1"/>
          </p:cNvGraphicFramePr>
          <p:nvPr/>
        </p:nvGraphicFramePr>
        <p:xfrm>
          <a:off x="2967038" y="5688013"/>
          <a:ext cx="11001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3" name="Формула" r:id="rId9" imgW="698197" imgH="393529" progId="Equation.3">
                  <p:embed/>
                </p:oleObj>
              </mc:Choice>
              <mc:Fallback>
                <p:oleObj name="Формула" r:id="rId9" imgW="698197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688013"/>
                        <a:ext cx="110013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0"/>
          <p:cNvGraphicFramePr>
            <a:graphicFrameLocks noChangeAspect="1"/>
          </p:cNvGraphicFramePr>
          <p:nvPr/>
        </p:nvGraphicFramePr>
        <p:xfrm>
          <a:off x="5651500" y="4765675"/>
          <a:ext cx="14827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Формула" r:id="rId11" imgW="939392" imgH="660113" progId="Equation.3">
                  <p:embed/>
                </p:oleObj>
              </mc:Choice>
              <mc:Fallback>
                <p:oleObj name="Формула" r:id="rId11" imgW="939392" imgH="6601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765675"/>
                        <a:ext cx="14827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1"/>
          <p:cNvGraphicFramePr>
            <a:graphicFrameLocks noChangeAspect="1"/>
          </p:cNvGraphicFramePr>
          <p:nvPr/>
        </p:nvGraphicFramePr>
        <p:xfrm>
          <a:off x="5651500" y="5910263"/>
          <a:ext cx="18621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" name="Формула" r:id="rId13" imgW="1180588" imgH="253890" progId="Equation.3">
                  <p:embed/>
                </p:oleObj>
              </mc:Choice>
              <mc:Fallback>
                <p:oleObj name="Формула" r:id="rId13" imgW="1180588" imgH="25389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910263"/>
                        <a:ext cx="1862138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5148263" y="4581525"/>
            <a:ext cx="2952750" cy="1943100"/>
          </a:xfrm>
          <a:prstGeom prst="wedgeEllipseCallout">
            <a:avLst>
              <a:gd name="adj1" fmla="val 57472"/>
              <a:gd name="adj2" fmla="val -1249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2627313" y="4941888"/>
            <a:ext cx="1873250" cy="1439862"/>
          </a:xfrm>
          <a:prstGeom prst="wedgeEllipseCallout">
            <a:avLst>
              <a:gd name="adj1" fmla="val 92968"/>
              <a:gd name="adj2" fmla="val -1406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7" name="AutoShape 14"/>
          <p:cNvSpPr>
            <a:spLocks noChangeArrowheads="1"/>
          </p:cNvSpPr>
          <p:nvPr/>
        </p:nvSpPr>
        <p:spPr bwMode="auto">
          <a:xfrm>
            <a:off x="468313" y="5157788"/>
            <a:ext cx="1873250" cy="792162"/>
          </a:xfrm>
          <a:prstGeom prst="wedgeEllipseCallout">
            <a:avLst>
              <a:gd name="adj1" fmla="val -14745"/>
              <a:gd name="adj2" fmla="val -33196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BCA0DC-75FC-4B5C-824C-81C8AEAB9C02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620713"/>
            <a:ext cx="6624638" cy="581025"/>
          </a:xfrm>
        </p:spPr>
        <p:txBody>
          <a:bodyPr/>
          <a:lstStyle/>
          <a:p>
            <a:pPr eaLnBrk="1" hangingPunct="1"/>
            <a:r>
              <a:rPr lang="ru-RU" altLang="ru-RU" sz="1600" dirty="0" smtClean="0">
                <a:solidFill>
                  <a:srgbClr val="0000FF"/>
                </a:solidFill>
              </a:rPr>
              <a:t>2.3</a:t>
            </a:r>
            <a:r>
              <a:rPr lang="en-US" altLang="ru-RU" sz="1600" dirty="0" smtClean="0">
                <a:solidFill>
                  <a:srgbClr val="0000FF"/>
                </a:solidFill>
              </a:rPr>
              <a:t> </a:t>
            </a:r>
            <a:r>
              <a:rPr lang="ru-RU" altLang="ru-RU" sz="1600" dirty="0" smtClean="0">
                <a:solidFill>
                  <a:srgbClr val="0000FF"/>
                </a:solidFill>
              </a:rPr>
              <a:t>Примеры аналитических модели сетей связи как (СМО)</a:t>
            </a:r>
            <a:endParaRPr lang="ru-RU" altLang="ru-RU" sz="1800" dirty="0" smtClean="0">
              <a:solidFill>
                <a:srgbClr val="0000FF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341438"/>
            <a:ext cx="8291513" cy="1582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/>
              <a:t>	Сеть связи выполняет работу по обслуживанию трафика. Трафик в сети связи представляет собой процесс поступления и обслуживания заявок пользователей. Процесс поступления заявок, чаще всего, представляет собой случайный процесс. Заявки (вызовы или пакеты данных) поступают в случайные моменты времени. Для обслуживания каждой заявки сеть предоставляет некоторый ресурс, если в момент поступления заявки свободных ресурсов нет, то в зависимости от дисциплины обслуживания, заявка получает либо отказ в обслуживании, либо ставится на ожидание (в очередь). </a:t>
            </a:r>
          </a:p>
        </p:txBody>
      </p:sp>
      <p:graphicFrame>
        <p:nvGraphicFramePr>
          <p:cNvPr id="17413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84213" y="2997200"/>
          <a:ext cx="40386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Visio" r:id="rId3" imgW="4281297" imgH="1154582" progId="Visio.Drawing.11">
                  <p:embed/>
                </p:oleObj>
              </mc:Choice>
              <mc:Fallback>
                <p:oleObj name="Visio" r:id="rId3" imgW="4281297" imgH="115458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997200"/>
                        <a:ext cx="4038600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611188" y="4365625"/>
            <a:ext cx="33845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Сеть связи и ее элементы могут быть представлены как системы массового обслуживания (СМО).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Функционирование СМО характеризуется параметрами трафика, параметрами пропускной способности и параметрами качества обслуживания.</a:t>
            </a:r>
          </a:p>
        </p:txBody>
      </p:sp>
      <p:graphicFrame>
        <p:nvGraphicFramePr>
          <p:cNvPr id="17415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716463" y="4183063"/>
          <a:ext cx="321945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Visio" r:id="rId5" imgW="3376932" imgH="1846800" progId="Visio.Drawing.11">
                  <p:embed/>
                </p:oleObj>
              </mc:Choice>
              <mc:Fallback>
                <p:oleObj name="Visio" r:id="rId5" imgW="3376932" imgH="18468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183063"/>
                        <a:ext cx="3219450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5219700" y="3213100"/>
            <a:ext cx="3384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/>
              <a:t>Z – </a:t>
            </a:r>
            <a:r>
              <a:rPr lang="ru-RU" altLang="ru-RU" sz="1200"/>
              <a:t>случайное число</a:t>
            </a:r>
          </a:p>
        </p:txBody>
      </p:sp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E1C735-EB85-4A95-A639-F9BE2A34230C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125538"/>
            <a:ext cx="7366000" cy="5080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Обозначения СМО по Кендаллу (Kendall</a:t>
            </a:r>
            <a:r>
              <a:rPr lang="en-US" altLang="ru-RU" sz="2000" smtClean="0"/>
              <a:t>’s notation)</a:t>
            </a:r>
            <a:endParaRPr lang="ru-RU" altLang="ru-RU" sz="2000" smtClean="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3203575" y="2060575"/>
          <a:ext cx="27368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Формула" r:id="rId3" imgW="1180588" imgH="177723" progId="Equation.3">
                  <p:embed/>
                </p:oleObj>
              </mc:Choice>
              <mc:Fallback>
                <p:oleObj name="Формула" r:id="rId3" imgW="1180588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060575"/>
                        <a:ext cx="2736850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323850" y="2846388"/>
            <a:ext cx="1949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itchFamily="18" charset="0"/>
              </a:rPr>
              <a:t>А) Тип потока заявок</a:t>
            </a:r>
            <a:endParaRPr lang="ru-RU" altLang="ru-RU" sz="1800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323850" y="3205163"/>
          <a:ext cx="8569325" cy="1401764"/>
        </p:xfrm>
        <a:graphic>
          <a:graphicData uri="http://schemas.openxmlformats.org/drawingml/2006/table">
            <a:tbl>
              <a:tblPr/>
              <a:tblGrid>
                <a:gridCol w="928688"/>
                <a:gridCol w="3016250"/>
                <a:gridCol w="4624387"/>
              </a:tblGrid>
              <a:tr h="304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Символ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Markovian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Простейший поток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Degenerate distribution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Детерминированный поток.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Erlang distribution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Поток Эрланга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-параметр формы.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General distribution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Общий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вид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распределения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5" name="Rectangle 32"/>
          <p:cNvSpPr>
            <a:spLocks noChangeArrowheads="1"/>
          </p:cNvSpPr>
          <p:nvPr/>
        </p:nvSpPr>
        <p:spPr bwMode="auto">
          <a:xfrm>
            <a:off x="323850" y="5157788"/>
            <a:ext cx="84248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itchFamily="18" charset="0"/>
              </a:rPr>
              <a:t>MAP</a:t>
            </a:r>
            <a:r>
              <a:rPr lang="ru-RU" altLang="ru-RU" sz="1200">
                <a:cs typeface="Times New Roman" pitchFamily="18" charset="0"/>
              </a:rPr>
              <a:t> (Markovian arrival process)</a:t>
            </a:r>
            <a:r>
              <a:rPr lang="ru-RU" altLang="ru-RU" sz="1200" b="1">
                <a:cs typeface="Times New Roman" pitchFamily="18" charset="0"/>
              </a:rPr>
              <a:t> – </a:t>
            </a:r>
            <a:r>
              <a:rPr lang="ru-RU" altLang="ru-RU" sz="1200">
                <a:cs typeface="Times New Roman" pitchFamily="18" charset="0"/>
              </a:rPr>
              <a:t>промежутки времени между вызовами имеют не экспоненциальное распределение.</a:t>
            </a:r>
            <a:endParaRPr lang="ru-RU" altLang="ru-RU" sz="12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itchFamily="18" charset="0"/>
              </a:rPr>
              <a:t>BMAP – </a:t>
            </a:r>
            <a:r>
              <a:rPr lang="ru-RU" altLang="ru-RU" sz="1200">
                <a:cs typeface="Times New Roman" pitchFamily="18" charset="0"/>
              </a:rPr>
              <a:t>возможно поступление </a:t>
            </a:r>
            <a:r>
              <a:rPr lang="en-US" altLang="ru-RU" sz="1200">
                <a:cs typeface="Times New Roman" pitchFamily="18" charset="0"/>
              </a:rPr>
              <a:t>k</a:t>
            </a:r>
            <a:r>
              <a:rPr lang="ru-RU" altLang="ru-RU" sz="1200">
                <a:cs typeface="Times New Roman" pitchFamily="18" charset="0"/>
              </a:rPr>
              <a:t> заявок в один момент (</a:t>
            </a:r>
            <a:r>
              <a:rPr lang="en-US" altLang="ru-RU" sz="1200">
                <a:cs typeface="Times New Roman" pitchFamily="18" charset="0"/>
              </a:rPr>
              <a:t>k</a:t>
            </a:r>
            <a:r>
              <a:rPr lang="ru-RU" altLang="ru-RU" sz="1200">
                <a:cs typeface="Times New Roman" pitchFamily="18" charset="0"/>
              </a:rPr>
              <a:t>-случайное число)</a:t>
            </a:r>
            <a:endParaRPr lang="ru-RU" altLang="ru-RU" sz="12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cs typeface="Times New Roman" pitchFamily="18" charset="0"/>
              </a:rPr>
              <a:t>MMPP – </a:t>
            </a:r>
            <a:r>
              <a:rPr lang="ru-RU" altLang="ru-RU" sz="1200">
                <a:cs typeface="Times New Roman" pitchFamily="18" charset="0"/>
              </a:rPr>
              <a:t>Пуассоновский процесс модулированный Марковским процессом.</a:t>
            </a:r>
            <a:endParaRPr lang="ru-RU" altLang="ru-RU" sz="1200"/>
          </a:p>
        </p:txBody>
      </p:sp>
      <p:pic>
        <p:nvPicPr>
          <p:cNvPr id="18466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Rectangle 36"/>
          <p:cNvSpPr>
            <a:spLocks noChangeArrowheads="1"/>
          </p:cNvSpPr>
          <p:nvPr/>
        </p:nvSpPr>
        <p:spPr bwMode="auto">
          <a:xfrm>
            <a:off x="2411413" y="549275"/>
            <a:ext cx="48974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0000FF"/>
                </a:solidFill>
              </a:rPr>
              <a:t>2.3.1 </a:t>
            </a:r>
            <a:r>
              <a:rPr lang="ru-RU" altLang="ru-RU" sz="1600" dirty="0">
                <a:solidFill>
                  <a:srgbClr val="0000FF"/>
                </a:solidFill>
              </a:rPr>
              <a:t>Элементарные СМО</a:t>
            </a:r>
          </a:p>
        </p:txBody>
      </p:sp>
      <p:sp>
        <p:nvSpPr>
          <p:cNvPr id="18468" name="Line 37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39318A-833B-492B-BCEC-F104A2BD381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755650" y="1196975"/>
            <a:ext cx="3605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itchFamily="18" charset="0"/>
              </a:rPr>
              <a:t>B) Распределение времени обслуживания </a:t>
            </a:r>
            <a:endParaRPr lang="ru-RU" altLang="ru-RU" sz="1800"/>
          </a:p>
        </p:txBody>
      </p:sp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827088" y="1557338"/>
          <a:ext cx="7272337" cy="1371600"/>
        </p:xfrm>
        <a:graphic>
          <a:graphicData uri="http://schemas.openxmlformats.org/drawingml/2006/table">
            <a:tbl>
              <a:tblPr/>
              <a:tblGrid>
                <a:gridCol w="954087"/>
                <a:gridCol w="2346325"/>
                <a:gridCol w="3971925"/>
              </a:tblGrid>
              <a:tr h="196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Символ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Markovian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Экспоненциальное распределение.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Degenerate distribution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Детерминированное время обслуживания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Erlang distribution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Распределение Эрланга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General distribution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Общий вид распределение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6" name="Rectangle 29"/>
          <p:cNvSpPr>
            <a:spLocks noChangeArrowheads="1"/>
          </p:cNvSpPr>
          <p:nvPr/>
        </p:nvSpPr>
        <p:spPr bwMode="auto">
          <a:xfrm>
            <a:off x="827088" y="2924175"/>
            <a:ext cx="31702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itchFamily="18" charset="0"/>
              </a:rPr>
              <a:t>C) Число обслуживающих устройств</a:t>
            </a:r>
            <a:endParaRPr lang="ru-RU" altLang="ru-RU" sz="9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itchFamily="18" charset="0"/>
              </a:rPr>
              <a:t>K) Число мест ожидания</a:t>
            </a:r>
            <a:endParaRPr lang="ru-RU" altLang="ru-RU" sz="9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itchFamily="18" charset="0"/>
              </a:rPr>
              <a:t>N) Число источников заявок</a:t>
            </a:r>
            <a:endParaRPr lang="ru-RU" altLang="ru-RU" sz="90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>
                <a:cs typeface="Times New Roman" pitchFamily="18" charset="0"/>
              </a:rPr>
              <a:t>D) Дисциплина выбора из очереди</a:t>
            </a:r>
            <a:endParaRPr lang="ru-RU" altLang="ru-RU" sz="1800"/>
          </a:p>
        </p:txBody>
      </p:sp>
      <p:graphicFrame>
        <p:nvGraphicFramePr>
          <p:cNvPr id="27678" name="Group 30"/>
          <p:cNvGraphicFramePr>
            <a:graphicFrameLocks noGrp="1"/>
          </p:cNvGraphicFramePr>
          <p:nvPr/>
        </p:nvGraphicFramePr>
        <p:xfrm>
          <a:off x="827088" y="4005263"/>
          <a:ext cx="7280275" cy="1371600"/>
        </p:xfrm>
        <a:graphic>
          <a:graphicData uri="http://schemas.openxmlformats.org/drawingml/2006/table">
            <a:tbl>
              <a:tblPr/>
              <a:tblGrid>
                <a:gridCol w="1100137"/>
                <a:gridCol w="3375025"/>
                <a:gridCol w="2805113"/>
              </a:tblGrid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Символ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Описание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FIFO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FCFS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First In First Out/First Come First Served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Первым вошел, первым вышел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LIFO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LCFS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Last in First Out/Last Come First Served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Последним вошел первым вышел.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SIRO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Service In Random Order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Случайный выбор из очереди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PNPN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Priority service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 пиоритетами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513" name="Picture 5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40386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4" name="Line 59"/>
          <p:cNvSpPr>
            <a:spLocks noChangeShapeType="1"/>
          </p:cNvSpPr>
          <p:nvPr/>
        </p:nvSpPr>
        <p:spPr bwMode="auto">
          <a:xfrm>
            <a:off x="323850" y="476250"/>
            <a:ext cx="8497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2161</TotalTime>
  <Words>1560</Words>
  <Application>Microsoft Office PowerPoint</Application>
  <PresentationFormat>Экран (4:3)</PresentationFormat>
  <Paragraphs>291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Оформление по умолчанию</vt:lpstr>
      <vt:lpstr>Visio</vt:lpstr>
      <vt:lpstr>Формула</vt:lpstr>
      <vt:lpstr>Mathcad</vt:lpstr>
      <vt:lpstr>Моделирование и оптимизация в системах и сетях электросвязи Раздел 1 Предметная область и методы моделирования оптимизируемой системы </vt:lpstr>
      <vt:lpstr>Содержание</vt:lpstr>
      <vt:lpstr>Введение</vt:lpstr>
      <vt:lpstr>1. Предметная область </vt:lpstr>
      <vt:lpstr>2 Модели сети связи как СМО 2.1 Параметры моделей</vt:lpstr>
      <vt:lpstr>Презентация PowerPoint</vt:lpstr>
      <vt:lpstr>2.3 Примеры аналитических модели сетей связи как (СМО)</vt:lpstr>
      <vt:lpstr>Обозначения СМО по Кендаллу (Kendall’s notation)</vt:lpstr>
      <vt:lpstr>Презентация PowerPoint</vt:lpstr>
      <vt:lpstr>M/M/V (ДО с потерями)</vt:lpstr>
      <vt:lpstr>M/M/V (ДО с ожиданием)</vt:lpstr>
      <vt:lpstr>M/G/1</vt:lpstr>
      <vt:lpstr> M/M/1                      M/D/1</vt:lpstr>
      <vt:lpstr>Аппроксимация Клейнрока</vt:lpstr>
      <vt:lpstr>2.3.2 Последовательность СМО</vt:lpstr>
      <vt:lpstr>Пример последовательности СМО M/M/1</vt:lpstr>
      <vt:lpstr>2.3.3 Оценка задержки и джиттера (IPTD, IPDV)</vt:lpstr>
      <vt:lpstr>2.3.4 Потери пакетов данных (IPLR)</vt:lpstr>
      <vt:lpstr>2.3.5 Ошибки в пакетах данных (IPER)</vt:lpstr>
      <vt:lpstr>2.3.6 Потоки отличные от простейшего</vt:lpstr>
      <vt:lpstr>Оценка коэффициента Херста и АКФ</vt:lpstr>
      <vt:lpstr>Пример реализаций простейшего, самоподобного и антиперсистентного потоков</vt:lpstr>
      <vt:lpstr>GI/G/1</vt:lpstr>
      <vt:lpstr>3 Модели надежности сети связи</vt:lpstr>
      <vt:lpstr>Общие определения</vt:lpstr>
      <vt:lpstr>Иллюстрации (надежность сетей связи)</vt:lpstr>
      <vt:lpstr>Презентация PowerPoint</vt:lpstr>
      <vt:lpstr>Презентация PowerPoint</vt:lpstr>
      <vt:lpstr>Презентация PowerPoint</vt:lpstr>
      <vt:lpstr>3.5 Метод добавления-удаления (IE – inclusion-exclusion)</vt:lpstr>
      <vt:lpstr>Презентация PowerPoint</vt:lpstr>
      <vt:lpstr>4 Выводы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 алгоритмы оптимизации сетей связи (МАОСС)</dc:title>
  <dc:creator>Alexander</dc:creator>
  <cp:lastModifiedBy>Alexander</cp:lastModifiedBy>
  <cp:revision>157</cp:revision>
  <dcterms:created xsi:type="dcterms:W3CDTF">2012-09-03T17:50:06Z</dcterms:created>
  <dcterms:modified xsi:type="dcterms:W3CDTF">2016-11-15T20:12:50Z</dcterms:modified>
</cp:coreProperties>
</file>